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1" r:id="rId4"/>
    <p:sldId id="277" r:id="rId5"/>
    <p:sldId id="270" r:id="rId6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bert Kotasz" userId="d5120c95-2717-4ce9-95f9-75b29eec24d6" providerId="ADAL" clId="{A6DC0E6B-F659-4558-A18C-007DCD2BEC75}"/>
    <pc:docChg chg="undo custSel modSld">
      <pc:chgData name="Norbert Kotasz" userId="d5120c95-2717-4ce9-95f9-75b29eec24d6" providerId="ADAL" clId="{A6DC0E6B-F659-4558-A18C-007DCD2BEC75}" dt="2021-12-21T10:06:16.771" v="73"/>
      <pc:docMkLst>
        <pc:docMk/>
      </pc:docMkLst>
      <pc:sldChg chg="modSp mod">
        <pc:chgData name="Norbert Kotasz" userId="d5120c95-2717-4ce9-95f9-75b29eec24d6" providerId="ADAL" clId="{A6DC0E6B-F659-4558-A18C-007DCD2BEC75}" dt="2021-12-21T09:40:49.441" v="71" actId="6549"/>
        <pc:sldMkLst>
          <pc:docMk/>
          <pc:sldMk cId="2814748455" sldId="270"/>
        </pc:sldMkLst>
        <pc:spChg chg="mod">
          <ac:chgData name="Norbert Kotasz" userId="d5120c95-2717-4ce9-95f9-75b29eec24d6" providerId="ADAL" clId="{A6DC0E6B-F659-4558-A18C-007DCD2BEC75}" dt="2021-12-21T09:40:49.441" v="71" actId="6549"/>
          <ac:spMkLst>
            <pc:docMk/>
            <pc:sldMk cId="2814748455" sldId="270"/>
            <ac:spMk id="19" creationId="{D560D9C9-E4A6-41F9-B431-59D8FC957303}"/>
          </ac:spMkLst>
        </pc:spChg>
      </pc:sldChg>
      <pc:sldChg chg="modSp mod">
        <pc:chgData name="Norbert Kotasz" userId="d5120c95-2717-4ce9-95f9-75b29eec24d6" providerId="ADAL" clId="{A6DC0E6B-F659-4558-A18C-007DCD2BEC75}" dt="2021-12-21T10:06:16.771" v="73"/>
        <pc:sldMkLst>
          <pc:docMk/>
          <pc:sldMk cId="2300990828" sldId="277"/>
        </pc:sldMkLst>
        <pc:spChg chg="mod">
          <ac:chgData name="Norbert Kotasz" userId="d5120c95-2717-4ce9-95f9-75b29eec24d6" providerId="ADAL" clId="{A6DC0E6B-F659-4558-A18C-007DCD2BEC75}" dt="2021-12-21T10:06:16.771" v="73"/>
          <ac:spMkLst>
            <pc:docMk/>
            <pc:sldMk cId="2300990828" sldId="277"/>
            <ac:spMk id="3" creationId="{DBD000B0-B4DE-4422-9715-9EDDC177FE8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FB6CD0-1E18-4BFA-825B-9FA17594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85923B4-D0BD-4D48-893B-AAF6A677B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B606B7-DDA7-4354-BA62-E86752DB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7FBBE1A-53B8-4345-BAE7-62705C72B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AC5F683-452E-4F4B-92CC-ECCA3799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7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D86C72-6C96-4DE5-AD74-81A1DC5D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310A5F7-6188-468E-8CC4-7A33F5210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F35BA9-F547-4723-8506-CB2C790D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41A303-91A1-4AFA-B1FA-7949CA64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77DB080-5030-476D-904B-EBDF658C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948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AFCC08E-454E-4452-83A6-C6CE03341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40282EC-985F-421C-BF03-EE6CA258D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788F05-5D15-4645-B991-7047B717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885641-AB2B-4968-8E76-CE95A592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DB4AFB3-A1E5-46A9-B9B7-E2B264B0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4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C707E6-1F85-4E30-B8D0-15F555F1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07AF00-DB39-49C4-9A50-EA91467A9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7B1BEF-C728-490A-8DE7-CD9FABB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211B3F-BF7E-4273-A0F6-C6A124FE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15361ED-19B3-4D0D-8822-972B09CB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08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1BBC18-1554-4A28-BF32-C9DA4D55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7A3111F-4177-4528-AF60-68AD7074E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AA7FCD-0C2D-4C4A-AB77-615B83CB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26A3F92-22F5-42FF-9007-A21CE0B5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B01AFB2-2BA0-43E2-96ED-DABEB28F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68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061741-84ED-42DE-929F-53CC3583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768050-9CB4-4C7B-86C9-463CA8050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B395E8E-DC5A-4163-8454-F338FAFC4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767BEDB-AE83-4CF4-87A6-C25D4F7F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4222C7A-68A5-497E-9588-5BCE1ECE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993B726-6126-4F55-A1EF-8450D30D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6E2328-597E-4041-BE12-0D536114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13261A8-13DD-4359-AF2E-CDC371E75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C620357-7757-4454-A313-72B3A100C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20590B-0D08-45CE-BFBB-32E76100D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7101DED-75F1-4F6F-8AAF-2C2CF7A706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871196E-1A4B-44ED-BFD6-5DCD1B89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7BBFDB3-EA9A-4745-8B2C-749FA63B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2268615-ACA0-4035-A6E9-BEAFBC7C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12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DD7523-3992-4F03-95A8-F65DD755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991AB11-91C2-4133-86E6-BD2BB6D7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2419109-81BD-4613-84C5-C0724E45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10B7C29-AAF6-4FFB-A300-9B76D906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43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66CC9FF-2E00-4F9C-BCCF-33B88521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7BBBDA-EF9C-47DE-9FDF-A5B83983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863B121-D63B-46A4-9869-A69E00A2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30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042D0B-5B15-40AD-AF66-66914E74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565752-686C-4CD6-8D5B-BB7D1182F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2F11E2-3919-41EF-8CAE-7A82657F8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7590341-6607-427A-85D3-AC379A8C6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7422277-BC65-45C0-9447-D990A4B3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883189A-9AAD-4655-B446-90DDE5A9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6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D640DE-2BB6-48F4-AA00-7D8C8978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BD05BBE-4895-4470-A288-3A601A8E4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DC4A9A6-9C4A-4F6C-AD65-E5D171EF5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44A411F-FF5D-48B6-8423-CC9898FE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C131C52-9CED-4DA4-80DC-517FB6B7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52990B3-CC41-41FC-BCBE-6D5733C5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74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B60B642-12C4-486C-8658-4D19F23C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8F59B8-3DD0-4B34-B9E1-D14FA9B87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CBCA823-9C26-4FDC-8865-2504B1F00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CF9821-7353-4A14-A20E-56E97F682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BD6AF0-2722-468D-B511-225CAF89C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0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reka.rackoova@zeliezovce.sk" TargetMode="External"/><Relationship Id="rId3" Type="http://schemas.openxmlformats.org/officeDocument/2006/relationships/image" Target="../media/image9.jpeg"/><Relationship Id="rId7" Type="http://schemas.openxmlformats.org/officeDocument/2006/relationships/hyperlink" Target="mailto:norbert.kotasz@projectentwicklung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May be an image of nature, sky and tree">
            <a:extLst>
              <a:ext uri="{FF2B5EF4-FFF2-40B4-BE49-F238E27FC236}">
                <a16:creationId xmlns:a16="http://schemas.microsoft.com/office/drawing/2014/main" id="{4AC90888-8D6C-41A9-9ADC-52B1779D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814" y="2050949"/>
            <a:ext cx="2839469" cy="18422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2C4129D-6980-4AB7-BFF9-69876CE7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1" y="175575"/>
            <a:ext cx="3168650" cy="3771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4343CE3-139A-4828-973B-A6DD8D78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1254" y="-3119269"/>
            <a:ext cx="3517837" cy="473243"/>
          </a:xfrm>
        </p:spPr>
        <p:txBody>
          <a:bodyPr>
            <a:normAutofit/>
          </a:bodyPr>
          <a:lstStyle/>
          <a:p>
            <a:r>
              <a:rPr lang="hu-HU" sz="1300" dirty="0">
                <a:solidFill>
                  <a:srgbClr val="FFFFFF"/>
                </a:solidFill>
              </a:rPr>
              <a:t>Esterházy család emlékének a megőrzése</a:t>
            </a:r>
            <a:endParaRPr lang="en-GB" sz="1300" dirty="0">
              <a:solidFill>
                <a:srgbClr val="FFFFFF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F653A4E-2AA6-4D1E-A8F7-2FB87638B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92" y="4422531"/>
            <a:ext cx="4657380" cy="1697931"/>
          </a:xfrm>
        </p:spPr>
        <p:txBody>
          <a:bodyPr>
            <a:normAutofit/>
          </a:bodyPr>
          <a:lstStyle/>
          <a:p>
            <a:pPr algn="r"/>
            <a:r>
              <a:rPr lang="hu-HU" u="sng" dirty="0" err="1">
                <a:solidFill>
                  <a:srgbClr val="FFFFFF"/>
                </a:solidFill>
              </a:rPr>
              <a:t>O</a:t>
            </a:r>
            <a:r>
              <a:rPr lang="hu-HU" dirty="0" err="1">
                <a:solidFill>
                  <a:srgbClr val="FFFFFF"/>
                </a:solidFill>
              </a:rPr>
              <a:t>ne</a:t>
            </a:r>
            <a:r>
              <a:rPr lang="hu-HU" dirty="0">
                <a:solidFill>
                  <a:srgbClr val="FFFFFF"/>
                </a:solidFill>
              </a:rPr>
              <a:t> </a:t>
            </a:r>
            <a:r>
              <a:rPr lang="hu-HU" dirty="0" err="1">
                <a:solidFill>
                  <a:srgbClr val="FFFFFF"/>
                </a:solidFill>
              </a:rPr>
              <a:t>family</a:t>
            </a:r>
            <a:r>
              <a:rPr lang="hu-HU" dirty="0">
                <a:solidFill>
                  <a:srgbClr val="FFFFFF"/>
                </a:solidFill>
              </a:rPr>
              <a:t> </a:t>
            </a:r>
            <a:r>
              <a:rPr lang="hu-HU" dirty="0" err="1">
                <a:solidFill>
                  <a:srgbClr val="FFFFFF"/>
                </a:solidFill>
              </a:rPr>
              <a:t>four</a:t>
            </a:r>
            <a:r>
              <a:rPr lang="hu-HU" dirty="0">
                <a:solidFill>
                  <a:srgbClr val="FFFFFF"/>
                </a:solidFill>
              </a:rPr>
              <a:t> </a:t>
            </a:r>
            <a:r>
              <a:rPr lang="hu-HU" dirty="0" err="1">
                <a:solidFill>
                  <a:srgbClr val="FFFFFF"/>
                </a:solidFill>
              </a:rPr>
              <a:t>history</a:t>
            </a:r>
            <a:r>
              <a:rPr lang="hu-HU" dirty="0">
                <a:solidFill>
                  <a:srgbClr val="FFFFFF"/>
                </a:solidFill>
              </a:rPr>
              <a:t> – C</a:t>
            </a:r>
            <a:r>
              <a:rPr lang="en-US" dirty="0" err="1">
                <a:solidFill>
                  <a:srgbClr val="FFFFFF"/>
                </a:solidFill>
              </a:rPr>
              <a:t>ooperation</a:t>
            </a:r>
            <a:r>
              <a:rPr lang="en-US" dirty="0">
                <a:solidFill>
                  <a:srgbClr val="FFFFFF"/>
                </a:solidFill>
              </a:rPr>
              <a:t> for saving the cultural heritage of </a:t>
            </a:r>
            <a:r>
              <a:rPr lang="hu-HU" dirty="0">
                <a:solidFill>
                  <a:srgbClr val="FFFFFF"/>
                </a:solidFill>
              </a:rPr>
              <a:t>E</a:t>
            </a:r>
            <a:r>
              <a:rPr lang="en-US" dirty="0" err="1">
                <a:solidFill>
                  <a:srgbClr val="FFFFFF"/>
                </a:solidFill>
              </a:rPr>
              <a:t>sterhazy</a:t>
            </a:r>
            <a:r>
              <a:rPr lang="en-US" dirty="0">
                <a:solidFill>
                  <a:srgbClr val="FFFFFF"/>
                </a:solidFill>
              </a:rPr>
              <a:t> family</a:t>
            </a:r>
            <a:endParaRPr lang="sk-SK" dirty="0">
              <a:solidFill>
                <a:srgbClr val="FFFFFF"/>
              </a:solidFill>
            </a:endParaRPr>
          </a:p>
          <a:p>
            <a:pPr algn="r"/>
            <a:r>
              <a:rPr lang="sk-SK" sz="1600" dirty="0" err="1">
                <a:solidFill>
                  <a:srgbClr val="FFFFFF"/>
                </a:solidFill>
              </a:rPr>
              <a:t>Készítette</a:t>
            </a:r>
            <a:r>
              <a:rPr lang="sk-SK" sz="1600" dirty="0">
                <a:solidFill>
                  <a:srgbClr val="FFFFFF"/>
                </a:solidFill>
              </a:rPr>
              <a:t>: Kotasz Norbert</a:t>
            </a:r>
          </a:p>
          <a:p>
            <a:pPr algn="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" name="Picture 8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84C149DC-2D83-4D3D-ACAF-3AE3465E3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397" y="249306"/>
            <a:ext cx="2650274" cy="1744023"/>
          </a:xfrm>
          <a:prstGeom prst="rect">
            <a:avLst/>
          </a:prstGeom>
        </p:spPr>
      </p:pic>
      <p:pic>
        <p:nvPicPr>
          <p:cNvPr id="9" name="Picture 4" descr="Úvod">
            <a:extLst>
              <a:ext uri="{FF2B5EF4-FFF2-40B4-BE49-F238E27FC236}">
                <a16:creationId xmlns:a16="http://schemas.microsoft.com/office/drawing/2014/main" id="{D6E01DEF-086B-41F1-9902-85FEBF83F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78D42-5E2B-41DE-949F-A2442068E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07118804-43B7-450E-B094-A17127F73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020" y="5631858"/>
            <a:ext cx="2241129" cy="871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F13C5-94EC-416F-A1F4-D07B8F5D3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4447" y="8823240"/>
            <a:ext cx="2925005" cy="622845"/>
          </a:xfrm>
          <a:prstGeom prst="rect">
            <a:avLst/>
          </a:prstGeom>
        </p:spPr>
      </p:pic>
      <p:pic>
        <p:nvPicPr>
          <p:cNvPr id="1030" name="Picture 6" descr="Tata Város - Home | Facebook">
            <a:extLst>
              <a:ext uri="{FF2B5EF4-FFF2-40B4-BE49-F238E27FC236}">
                <a16:creationId xmlns:a16="http://schemas.microsoft.com/office/drawing/2014/main" id="{8CFE94D8-6747-4CCB-A7D2-C07F08304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522" y="3990022"/>
            <a:ext cx="1555160" cy="15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8. Literárna kaviareň – Tolnai Csaba – Mestská knižnica Želiezovce">
            <a:extLst>
              <a:ext uri="{FF2B5EF4-FFF2-40B4-BE49-F238E27FC236}">
                <a16:creationId xmlns:a16="http://schemas.microsoft.com/office/drawing/2014/main" id="{E1277BFA-1989-4A34-80E3-64359066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15" y="4073062"/>
            <a:ext cx="1791716" cy="134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CA5E973-15AD-432A-8DD8-27368BA1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" y="5848429"/>
            <a:ext cx="1358358" cy="91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4F5904-F4FF-4263-8F80-6BA632507E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0532" y="6370990"/>
            <a:ext cx="2857500" cy="34290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87FD379C-D9EF-47E5-A10A-A0CE49B9A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87D981-0052-4AA4-AD29-E85E1637BC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0404" y="2090161"/>
            <a:ext cx="2602267" cy="174402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194809F-969B-40A9-9695-D95FFD5B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023" y="50723"/>
            <a:ext cx="2396410" cy="179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May be an image of text that says 'p pons danubii'">
            <a:extLst>
              <a:ext uri="{FF2B5EF4-FFF2-40B4-BE49-F238E27FC236}">
                <a16:creationId xmlns:a16="http://schemas.microsoft.com/office/drawing/2014/main" id="{8060F361-8E56-4837-9719-2C1D1C5ECD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26" y="5701019"/>
            <a:ext cx="945376" cy="9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DCEC34-B6B5-4223-ACB7-694D8A8127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5158" y="5516085"/>
            <a:ext cx="1851202" cy="1079868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ACC98D4-3884-4239-BC5E-826B17BDA0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28" y="4422751"/>
            <a:ext cx="2346924" cy="645345"/>
          </a:xfrm>
          <a:prstGeom prst="rect">
            <a:avLst/>
          </a:prstGeom>
        </p:spPr>
      </p:pic>
      <p:pic>
        <p:nvPicPr>
          <p:cNvPr id="19" name="Picture 2" descr="Múzeum Želiezovce">
            <a:extLst>
              <a:ext uri="{FF2B5EF4-FFF2-40B4-BE49-F238E27FC236}">
                <a16:creationId xmlns:a16="http://schemas.microsoft.com/office/drawing/2014/main" id="{744AEAD6-E3E3-48E9-8715-628A00CC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010" y="5672170"/>
            <a:ext cx="762393" cy="7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0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3A50D8-7019-45E3-A04B-47CCEFAC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GB" sz="2000" dirty="0">
                <a:solidFill>
                  <a:srgbClr val="FFFFFF"/>
                </a:solidFill>
              </a:rPr>
            </a:b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9EF939-A27C-466E-9E59-1B98034E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643" y="950962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Bef>
                <a:spcPts val="200"/>
              </a:spcBef>
            </a:pPr>
            <a:endParaRPr lang="sk-S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sk-S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tavaszán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Ing. Juhász Ondrej,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Zselíz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város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polgármestere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Kotasz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Norberttel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közösen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előkészítették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zselízi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Esterházy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kastély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első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felújítási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szakaszának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koncepcióját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város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sikeres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pályázáson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túl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200"/>
              </a:spcBef>
            </a:pPr>
            <a:endParaRPr lang="sk-S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Ezen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sikeren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felbuzdulva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Ing. Juhász Ondrej,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Zselíz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város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polgármestere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további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nemzetközi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projektek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felkeresésére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koncepciók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kidolgozására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kérte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Kotasz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Norbertet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tervezett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koncepció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középpontjában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Esterházy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család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kulturális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örökségének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megóvása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áll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polgármester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úr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jóváhagyta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koncepciót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és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első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körben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Galánta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Tata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város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került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megszólításra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akik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már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sokat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tettek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múltban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Esterházy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örökség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megóvásáért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200"/>
              </a:spcBef>
            </a:pPr>
            <a:endParaRPr lang="sk-SK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sk-S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</a:pPr>
            <a:endParaRPr lang="sk-S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</a:pPr>
            <a:endParaRPr lang="en-GB" sz="2000" dirty="0">
              <a:effectLst/>
              <a:latin typeface="Calibri Light" panose="020F030202020403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6EB17-73C8-407D-B3AE-06502C70EDC6}"/>
              </a:ext>
            </a:extLst>
          </p:cNvPr>
          <p:cNvSpPr txBox="1"/>
          <p:nvPr/>
        </p:nvSpPr>
        <p:spPr>
          <a:xfrm rot="16200000">
            <a:off x="1044728" y="562615"/>
            <a:ext cx="2031325" cy="36811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hu-HU" sz="2400" b="1" u="sng" dirty="0">
                <a:solidFill>
                  <a:schemeClr val="bg1"/>
                </a:solidFill>
              </a:rPr>
              <a:t>Projekt neve: </a:t>
            </a:r>
          </a:p>
          <a:p>
            <a:r>
              <a:rPr lang="hu-HU" sz="2400" dirty="0">
                <a:solidFill>
                  <a:schemeClr val="bg1"/>
                </a:solidFill>
              </a:rPr>
              <a:t>Egy család négy történelem - együttműködés az Esterházy család kulturális örökségének megőrzéséért</a:t>
            </a:r>
            <a:r>
              <a:rPr lang="hu-HU" sz="2400" b="1" u="sng" dirty="0">
                <a:solidFill>
                  <a:schemeClr val="bg1"/>
                </a:solidFill>
              </a:rPr>
              <a:t>. </a:t>
            </a:r>
            <a:endParaRPr lang="en-GB" sz="24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6C3DE6E-17BA-4AA7-AB91-49B1BB89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97" y="137420"/>
            <a:ext cx="907742" cy="10805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108. Literárna kaviareň – Tolnai Csaba – Mestská knižnica Želiezovce">
            <a:extLst>
              <a:ext uri="{FF2B5EF4-FFF2-40B4-BE49-F238E27FC236}">
                <a16:creationId xmlns:a16="http://schemas.microsoft.com/office/drawing/2014/main" id="{4AC8261B-B17A-47B2-A428-7E6FDDEE0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96" y="5764448"/>
            <a:ext cx="1439744" cy="10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Tata Város - Home | Facebook">
            <a:extLst>
              <a:ext uri="{FF2B5EF4-FFF2-40B4-BE49-F238E27FC236}">
                <a16:creationId xmlns:a16="http://schemas.microsoft.com/office/drawing/2014/main" id="{F6977964-3829-4D3A-9FC8-B2D3B04F7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64" y="7908"/>
            <a:ext cx="1203135" cy="12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181F2D13-E353-488F-8E65-97B8F02E3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74" y="141000"/>
            <a:ext cx="2693978" cy="7407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FE95A7-4BF9-4A5E-87A6-86A48C52A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255" y="120724"/>
            <a:ext cx="3207858" cy="9322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C9D50A-F1A5-4E01-9105-FF2922D9A1BC}"/>
              </a:ext>
            </a:extLst>
          </p:cNvPr>
          <p:cNvSpPr txBox="1"/>
          <p:nvPr/>
        </p:nvSpPr>
        <p:spPr>
          <a:xfrm rot="16200000">
            <a:off x="1234077" y="3540815"/>
            <a:ext cx="1569660" cy="36811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hu-HU" b="1" u="sng" dirty="0">
                <a:solidFill>
                  <a:schemeClr val="bg1"/>
                </a:solidFill>
              </a:rPr>
              <a:t>További információk a projektről: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norbert.kotasz@projectentwicklung.com</a:t>
            </a:r>
            <a:r>
              <a:rPr lang="hu-HU" dirty="0">
                <a:solidFill>
                  <a:schemeClr val="bg1"/>
                </a:solidFill>
              </a:rPr>
              <a:t> vagy </a:t>
            </a:r>
            <a:r>
              <a:rPr lang="hu-HU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reka.rackoova@zeliezovce.sk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  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03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11CE-9674-4E4C-AF9D-ACFF994C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hu-HU" sz="2000" b="1" u="sng" dirty="0">
                <a:latin typeface="+mn-lt"/>
              </a:rPr>
              <a:t>Vezető partner</a:t>
            </a:r>
            <a:r>
              <a:rPr lang="de-DE" sz="2000" dirty="0">
                <a:latin typeface="+mn-lt"/>
              </a:rPr>
              <a:t>:</a:t>
            </a:r>
            <a:r>
              <a:rPr lang="hu-HU" sz="2000" dirty="0">
                <a:latin typeface="+mn-lt"/>
              </a:rPr>
              <a:t>Tata városa</a:t>
            </a:r>
            <a:br>
              <a:rPr lang="de-DE" sz="2000" dirty="0">
                <a:latin typeface="+mn-lt"/>
              </a:rPr>
            </a:br>
            <a:br>
              <a:rPr lang="sk-SK" sz="2000" dirty="0">
                <a:latin typeface="+mn-lt"/>
              </a:rPr>
            </a:br>
            <a:r>
              <a:rPr lang="hu-HU" sz="2000" b="1" u="sng" dirty="0">
                <a:latin typeface="+mn-lt"/>
              </a:rPr>
              <a:t>Projekt partnerei:</a:t>
            </a:r>
            <a:br>
              <a:rPr lang="sk-SK" sz="2000" b="1" u="sng" dirty="0">
                <a:latin typeface="+mn-lt"/>
              </a:rPr>
            </a:br>
            <a:r>
              <a:rPr lang="de-DE" sz="2000" dirty="0">
                <a:latin typeface="+mn-lt"/>
              </a:rPr>
              <a:t>N</a:t>
            </a:r>
            <a:r>
              <a:rPr lang="hu-HU" sz="2000" dirty="0">
                <a:latin typeface="+mn-lt"/>
              </a:rPr>
              <a:t>ÖF, Galánta városa, </a:t>
            </a:r>
            <a:r>
              <a:rPr lang="hu-HU" sz="2000" dirty="0" err="1">
                <a:latin typeface="+mn-lt"/>
              </a:rPr>
              <a:t>Zselíz</a:t>
            </a:r>
            <a:r>
              <a:rPr lang="hu-HU" sz="2000" dirty="0">
                <a:latin typeface="+mn-lt"/>
              </a:rPr>
              <a:t> városa</a:t>
            </a:r>
            <a:br>
              <a:rPr lang="sk-SK" sz="2000" dirty="0"/>
            </a:br>
            <a:endParaRPr lang="en-GB" sz="2000" dirty="0"/>
          </a:p>
        </p:txBody>
      </p:sp>
      <p:pic>
        <p:nvPicPr>
          <p:cNvPr id="4" name="Picture 2" descr="Eszterházy - TATA_47_02">
            <a:extLst>
              <a:ext uri="{FF2B5EF4-FFF2-40B4-BE49-F238E27FC236}">
                <a16:creationId xmlns:a16="http://schemas.microsoft.com/office/drawing/2014/main" id="{EE9CC66A-B507-4D00-8BF9-DABDFD2BF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CA45C-8257-40D2-978C-BF88B88E9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429000"/>
            <a:ext cx="7485413" cy="2776537"/>
          </a:xfrm>
        </p:spPr>
        <p:txBody>
          <a:bodyPr anchor="ctr">
            <a:normAutofit/>
          </a:bodyPr>
          <a:lstStyle/>
          <a:p>
            <a:pPr algn="just">
              <a:spcBef>
                <a:spcPts val="200"/>
              </a:spcBef>
            </a:pP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első vezetői szintű találkozóra 2021.10.29-én 12:00 órakor került sor Tatán a városi hivatalban, ahol először találkoztak a Tata,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Zselíz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Galánta városok képviselőit.</a:t>
            </a:r>
          </a:p>
          <a:p>
            <a:pPr algn="just">
              <a:spcBef>
                <a:spcPts val="200"/>
              </a:spcBef>
            </a:pP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Tata polgármestere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Milk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József,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Zselíz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város alpolgármestere Ing. Kovács Kazimir,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Pálházy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Nándor NÖF igazgatója és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Takáč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Zsolt Galánta város képviselője lerakták az együttműködési projekt alapjait. Megállapodtak abban, hogy a projektet Tata városa fogja vezeti.</a:t>
            </a:r>
            <a:endParaRPr lang="en-GB" sz="1800" dirty="0"/>
          </a:p>
        </p:txBody>
      </p:sp>
      <p:pic>
        <p:nvPicPr>
          <p:cNvPr id="10" name="Picture 6" descr="Tata Város - Home | Facebook">
            <a:extLst>
              <a:ext uri="{FF2B5EF4-FFF2-40B4-BE49-F238E27FC236}">
                <a16:creationId xmlns:a16="http://schemas.microsoft.com/office/drawing/2014/main" id="{42E6D13C-729B-4F8A-91F3-D3C9F298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" y="5646204"/>
            <a:ext cx="1203135" cy="12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23F0CF9-4608-47D7-99FD-A26E8CCFD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90" y="5927549"/>
            <a:ext cx="2693978" cy="740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E7D9D9-E9E9-4875-9A68-5CB7388F2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686" y="5831806"/>
            <a:ext cx="3207858" cy="932260"/>
          </a:xfrm>
          <a:prstGeom prst="rect">
            <a:avLst/>
          </a:prstGeom>
        </p:spPr>
      </p:pic>
      <p:pic>
        <p:nvPicPr>
          <p:cNvPr id="13" name="Picture 8" descr="108. Literárna kaviareň – Tolnai Csaba – Mestská knižnica Želiezovce">
            <a:extLst>
              <a:ext uri="{FF2B5EF4-FFF2-40B4-BE49-F238E27FC236}">
                <a16:creationId xmlns:a16="http://schemas.microsoft.com/office/drawing/2014/main" id="{DCAE52D7-5258-4FE1-B28B-03C9C327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130" y="5757657"/>
            <a:ext cx="1439744" cy="10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t">
            <a:extLst>
              <a:ext uri="{FF2B5EF4-FFF2-40B4-BE49-F238E27FC236}">
                <a16:creationId xmlns:a16="http://schemas.microsoft.com/office/drawing/2014/main" id="{157D17C6-0809-4612-9B6B-9714208E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19" y="5922489"/>
            <a:ext cx="2622192" cy="5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8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F30BC4-E015-470D-8B46-6A306FDA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hu-HU" b="1" dirty="0"/>
              <a:t>Szakmai konzultáció</a:t>
            </a:r>
            <a:endParaRPr lang="en-GB" b="1" dirty="0"/>
          </a:p>
        </p:txBody>
      </p:sp>
      <p:pic>
        <p:nvPicPr>
          <p:cNvPr id="1026" name="Picture 2" descr="Criticai Lapok">
            <a:extLst>
              <a:ext uri="{FF2B5EF4-FFF2-40B4-BE49-F238E27FC236}">
                <a16:creationId xmlns:a16="http://schemas.microsoft.com/office/drawing/2014/main" id="{EDFF45AB-784A-463B-9BCA-7C7E55A4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r="12494" b="-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D000B0-B4DE-4422-9715-9EDDC177F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640" y="2403635"/>
            <a:ext cx="4749158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ts val="200"/>
              </a:spcBef>
            </a:pP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Zselíz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város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felkérte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helyi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civil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szervezeteknek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úgy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mint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Sacher PT és a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Castellum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Zeliz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hogy</a:t>
            </a: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legyenek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partnerei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 k</a:t>
            </a: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 partner pozitív visszajelzést adott.</a:t>
            </a:r>
            <a:endParaRPr lang="sk-SK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konzultációra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2021.12.16-án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került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sor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ahol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Zselíz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városát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Kotasz Norbert és Mgr.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Rackoová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Réka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képviselte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200"/>
              </a:spcBef>
            </a:pP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projekt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előkészítését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Pons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Danubii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EGTC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fogja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irányítani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200"/>
              </a:spcBef>
            </a:pP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találkozó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során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megállapítás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kerültek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projekt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szakmai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tematikája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mely a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következő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vezetői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találkozón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kerülnek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pontosításra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7A9C6-4CEA-46D4-9FD6-AE71597B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053" y="5751191"/>
            <a:ext cx="1897386" cy="1106809"/>
          </a:xfrm>
          <a:prstGeom prst="rect">
            <a:avLst/>
          </a:prstGeom>
        </p:spPr>
      </p:pic>
      <p:pic>
        <p:nvPicPr>
          <p:cNvPr id="7" name="Picture 2" descr="Múzeum Želiezovce">
            <a:extLst>
              <a:ext uri="{FF2B5EF4-FFF2-40B4-BE49-F238E27FC236}">
                <a16:creationId xmlns:a16="http://schemas.microsoft.com/office/drawing/2014/main" id="{1985270A-725F-48E7-8D43-DE1CD96EC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991" y="6012599"/>
            <a:ext cx="828493" cy="84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ata Város - Home | Facebook">
            <a:extLst>
              <a:ext uri="{FF2B5EF4-FFF2-40B4-BE49-F238E27FC236}">
                <a16:creationId xmlns:a16="http://schemas.microsoft.com/office/drawing/2014/main" id="{8F18175C-20DD-44FC-8882-17AC221C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5160" cy="15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08. Literárna kaviareň – Tolnai Csaba – Mestská knižnica Želiezovce">
            <a:extLst>
              <a:ext uri="{FF2B5EF4-FFF2-40B4-BE49-F238E27FC236}">
                <a16:creationId xmlns:a16="http://schemas.microsoft.com/office/drawing/2014/main" id="{90CDBB3A-EAC5-4E36-BECE-6A5F00BD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61" y="5683763"/>
            <a:ext cx="1558479" cy="11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ay be an image of text that says 'p pons danubii'">
            <a:extLst>
              <a:ext uri="{FF2B5EF4-FFF2-40B4-BE49-F238E27FC236}">
                <a16:creationId xmlns:a16="http://schemas.microsoft.com/office/drawing/2014/main" id="{275D278B-BA95-4106-B99F-57F71353F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29" y="4565"/>
            <a:ext cx="945376" cy="9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D0727D8-D9D2-49D9-8609-1BBC7B1E8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055" y="16473"/>
            <a:ext cx="2346924" cy="64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90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5C19-D1CD-49B4-8462-0B468810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235" y="4928180"/>
            <a:ext cx="3521122" cy="1286354"/>
          </a:xfrm>
        </p:spPr>
        <p:txBody>
          <a:bodyPr>
            <a:normAutofit/>
          </a:bodyPr>
          <a:lstStyle/>
          <a:p>
            <a:pPr algn="r"/>
            <a:r>
              <a:rPr lang="hu-HU" sz="2400" dirty="0"/>
              <a:t>A </a:t>
            </a:r>
            <a:r>
              <a:rPr lang="hu-HU" sz="2400" dirty="0" err="1"/>
              <a:t>zselízi</a:t>
            </a:r>
            <a:r>
              <a:rPr lang="hu-HU" sz="2400" dirty="0"/>
              <a:t> Esterházy kastély nyugati részének felújítása - 3. szakasz</a:t>
            </a:r>
            <a:endParaRPr lang="en-US" sz="2400" dirty="0"/>
          </a:p>
        </p:txBody>
      </p:sp>
      <p:sp>
        <p:nvSpPr>
          <p:cNvPr id="82" name="Right Triangle 81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The roof of a building&#10;&#10;Description automatically generated">
            <a:extLst>
              <a:ext uri="{FF2B5EF4-FFF2-40B4-BE49-F238E27FC236}">
                <a16:creationId xmlns:a16="http://schemas.microsoft.com/office/drawing/2014/main" id="{FE985897-1A58-443A-A4A6-4252C5DF1B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r="-10" b="7084"/>
          <a:stretch/>
        </p:blipFill>
        <p:spPr>
          <a:xfrm>
            <a:off x="2969841" y="1483803"/>
            <a:ext cx="1990594" cy="13747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A29C2D-6138-4D32-940B-7B5D6E097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43" b="-2"/>
          <a:stretch/>
        </p:blipFill>
        <p:spPr>
          <a:xfrm>
            <a:off x="630125" y="2837669"/>
            <a:ext cx="2344059" cy="3416073"/>
          </a:xfrm>
          <a:prstGeom prst="rect">
            <a:avLst/>
          </a:prstGeom>
        </p:spPr>
      </p:pic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BCB6F-2940-4F5B-BFF8-B7B4E9753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24" r="7" b="21053"/>
          <a:stretch/>
        </p:blipFill>
        <p:spPr>
          <a:xfrm>
            <a:off x="630126" y="626994"/>
            <a:ext cx="1217216" cy="863632"/>
          </a:xfrm>
          <a:prstGeom prst="rect">
            <a:avLst/>
          </a:prstGeom>
        </p:spPr>
      </p:pic>
      <p:sp>
        <p:nvSpPr>
          <p:cNvPr id="86" name="Right Triangle 85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AF8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A picture containing text, old, outdoor, house&#10;&#10;Description automatically generated">
            <a:extLst>
              <a:ext uri="{FF2B5EF4-FFF2-40B4-BE49-F238E27FC236}">
                <a16:creationId xmlns:a16="http://schemas.microsoft.com/office/drawing/2014/main" id="{0BF1B936-2D60-45CA-854E-5A021B1BB0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3" r="4" b="14645"/>
          <a:stretch/>
        </p:blipFill>
        <p:spPr>
          <a:xfrm>
            <a:off x="4062100" y="2848636"/>
            <a:ext cx="3471464" cy="1883664"/>
          </a:xfrm>
          <a:prstGeom prst="rect">
            <a:avLst/>
          </a:prstGeom>
        </p:spPr>
      </p:pic>
      <p:sp>
        <p:nvSpPr>
          <p:cNvPr id="88" name="Right Triangle 87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ight Triangle 89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8ADC8-51CE-40DE-A6FD-14568AF32F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979" r="2" b="7398"/>
          <a:stretch/>
        </p:blipFill>
        <p:spPr>
          <a:xfrm>
            <a:off x="7533564" y="635538"/>
            <a:ext cx="4028310" cy="2202131"/>
          </a:xfrm>
          <a:prstGeom prst="rect">
            <a:avLst/>
          </a:prstGeom>
        </p:spPr>
      </p:pic>
      <p:sp>
        <p:nvSpPr>
          <p:cNvPr id="92" name="Right Triangle 91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560D9C9-E4A6-41F9-B431-59D8FC957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297" y="3153048"/>
            <a:ext cx="3706577" cy="3061485"/>
          </a:xfrm>
        </p:spPr>
        <p:txBody>
          <a:bodyPr anchor="ctr">
            <a:normAutofit lnSpcReduction="10000"/>
          </a:bodyPr>
          <a:lstStyle/>
          <a:p>
            <a:r>
              <a:rPr lang="sk-SK" sz="1400" i="1" dirty="0" err="1"/>
              <a:t>Vezető</a:t>
            </a:r>
            <a:r>
              <a:rPr lang="sk-SK" sz="1400" i="1" dirty="0"/>
              <a:t> partner: </a:t>
            </a:r>
            <a:r>
              <a:rPr lang="sk-SK" sz="1400" dirty="0"/>
              <a:t>Tata </a:t>
            </a:r>
            <a:r>
              <a:rPr lang="sk-SK" sz="1400" dirty="0" err="1"/>
              <a:t>Város</a:t>
            </a:r>
            <a:r>
              <a:rPr lang="sk-SK" sz="1400" dirty="0"/>
              <a:t>  </a:t>
            </a:r>
            <a:r>
              <a:rPr lang="sk-SK" sz="1400" dirty="0" err="1"/>
              <a:t>Önkormányzata</a:t>
            </a:r>
            <a:r>
              <a:rPr lang="sk-SK" sz="1400" dirty="0"/>
              <a:t> </a:t>
            </a:r>
          </a:p>
          <a:p>
            <a:r>
              <a:rPr lang="sk-SK" sz="1400" i="1" dirty="0"/>
              <a:t>Projekt </a:t>
            </a:r>
            <a:r>
              <a:rPr lang="sk-SK" sz="1400" i="1" dirty="0" err="1"/>
              <a:t>partnerek</a:t>
            </a:r>
            <a:r>
              <a:rPr lang="sk-SK" sz="1400" i="1" dirty="0"/>
              <a:t>: </a:t>
            </a:r>
            <a:r>
              <a:rPr lang="sk-SK" sz="1400" dirty="0" err="1"/>
              <a:t>Galánta</a:t>
            </a:r>
            <a:r>
              <a:rPr lang="sk-SK" sz="1400" dirty="0"/>
              <a:t> </a:t>
            </a:r>
            <a:r>
              <a:rPr lang="sk-SK" sz="1400" dirty="0" err="1"/>
              <a:t>városa</a:t>
            </a:r>
            <a:r>
              <a:rPr lang="sk-SK" sz="1400" dirty="0"/>
              <a:t>,  </a:t>
            </a:r>
            <a:r>
              <a:rPr lang="sk-SK" sz="1400" dirty="0" err="1"/>
              <a:t>Zselíz</a:t>
            </a:r>
            <a:r>
              <a:rPr lang="sk-SK" sz="1400" dirty="0"/>
              <a:t> </a:t>
            </a:r>
            <a:r>
              <a:rPr lang="sk-SK" sz="1400" dirty="0" err="1"/>
              <a:t>városa</a:t>
            </a:r>
            <a:r>
              <a:rPr lang="sk-SK" sz="1400" dirty="0"/>
              <a:t> (</a:t>
            </a:r>
            <a:r>
              <a:rPr lang="sk-SK" sz="1400" dirty="0" err="1"/>
              <a:t>Castelium</a:t>
            </a:r>
            <a:r>
              <a:rPr lang="sk-SK" sz="1400" dirty="0"/>
              <a:t>/Sacher),  NÖF - </a:t>
            </a:r>
            <a:r>
              <a:rPr lang="sk-SK" sz="1400" dirty="0" err="1"/>
              <a:t>Nemzeti</a:t>
            </a:r>
            <a:r>
              <a:rPr lang="sk-SK" sz="1400" dirty="0"/>
              <a:t> </a:t>
            </a:r>
            <a:r>
              <a:rPr lang="sk-SK" sz="1400" dirty="0" err="1"/>
              <a:t>Örökségvédelmi</a:t>
            </a:r>
            <a:r>
              <a:rPr lang="sk-SK" sz="1400" dirty="0"/>
              <a:t> </a:t>
            </a:r>
            <a:r>
              <a:rPr lang="sk-SK" sz="1400" dirty="0" err="1"/>
              <a:t>Fejlesztési</a:t>
            </a:r>
            <a:r>
              <a:rPr lang="sk-SK" sz="1400" dirty="0"/>
              <a:t> </a:t>
            </a:r>
            <a:r>
              <a:rPr lang="sk-SK" sz="1400" dirty="0" err="1"/>
              <a:t>Nonprofit</a:t>
            </a:r>
            <a:r>
              <a:rPr lang="sk-SK" sz="1400" dirty="0"/>
              <a:t> Kft., </a:t>
            </a:r>
            <a:r>
              <a:rPr lang="pl-PL" sz="1400" dirty="0"/>
              <a:t>Esterházy János Szülőföldjéért Egyesület</a:t>
            </a:r>
          </a:p>
          <a:p>
            <a:r>
              <a:rPr lang="pl-PL" sz="1400" i="1" dirty="0"/>
              <a:t>Felújítás tervezet költsége</a:t>
            </a:r>
            <a:r>
              <a:rPr lang="sk-SK" sz="1400" dirty="0"/>
              <a:t>: 0,5 M Euro / partner</a:t>
            </a:r>
          </a:p>
          <a:p>
            <a:r>
              <a:rPr lang="sk-SK" sz="1400" i="1" dirty="0" err="1"/>
              <a:t>Forrás</a:t>
            </a:r>
            <a:r>
              <a:rPr lang="sk-SK" sz="1400" dirty="0"/>
              <a:t>:  2021-2027 SKHU </a:t>
            </a:r>
            <a:r>
              <a:rPr lang="sk-SK" sz="1400" dirty="0" err="1"/>
              <a:t>Interreg</a:t>
            </a:r>
            <a:r>
              <a:rPr lang="sk-SK" sz="1400" dirty="0"/>
              <a:t> / 2.4.2. </a:t>
            </a:r>
            <a:r>
              <a:rPr lang="sk-SK" sz="1400" dirty="0" err="1"/>
              <a:t>intézkedés</a:t>
            </a:r>
            <a:r>
              <a:rPr lang="sk-SK" sz="1400" dirty="0"/>
              <a:t> - </a:t>
            </a:r>
            <a:r>
              <a:rPr lang="sk-SK" sz="1400" dirty="0" err="1"/>
              <a:t>Turisztikai</a:t>
            </a:r>
            <a:r>
              <a:rPr lang="sk-SK" sz="1400" dirty="0"/>
              <a:t> </a:t>
            </a:r>
            <a:r>
              <a:rPr lang="sk-SK" sz="1400" dirty="0" err="1"/>
              <a:t>desztinációk</a:t>
            </a:r>
            <a:r>
              <a:rPr lang="sk-SK" sz="1400" dirty="0"/>
              <a:t> komplex </a:t>
            </a:r>
            <a:r>
              <a:rPr lang="sk-SK" sz="1400" dirty="0" err="1"/>
              <a:t>fejlesztése</a:t>
            </a:r>
            <a:endParaRPr lang="sk-SK" sz="1400" dirty="0"/>
          </a:p>
          <a:p>
            <a:r>
              <a:rPr lang="sk-SK" sz="1400" i="1" dirty="0"/>
              <a:t>A </a:t>
            </a:r>
            <a:r>
              <a:rPr lang="sk-SK" sz="1400" i="1" dirty="0" err="1"/>
              <a:t>kiírás</a:t>
            </a:r>
            <a:r>
              <a:rPr lang="sk-SK" sz="1400" i="1" dirty="0"/>
              <a:t> </a:t>
            </a:r>
            <a:r>
              <a:rPr lang="sk-SK" sz="1400" i="1" dirty="0" err="1"/>
              <a:t>közzététele</a:t>
            </a:r>
            <a:r>
              <a:rPr lang="sk-SK" sz="1400" i="1" dirty="0"/>
              <a:t>: </a:t>
            </a:r>
            <a:r>
              <a:rPr lang="sk-SK" sz="1400" dirty="0"/>
              <a:t>12/2022</a:t>
            </a:r>
            <a:br>
              <a:rPr lang="en-GB" sz="1400" dirty="0"/>
            </a:br>
            <a:endParaRPr lang="sk-SK" sz="1400" dirty="0"/>
          </a:p>
          <a:p>
            <a:r>
              <a:rPr lang="sk-SK" sz="1400" i="1" dirty="0" err="1"/>
              <a:t>Megvalósitás</a:t>
            </a:r>
            <a:r>
              <a:rPr lang="sk-SK" sz="1400" i="1" dirty="0"/>
              <a:t>: </a:t>
            </a:r>
            <a:r>
              <a:rPr lang="sk-SK" sz="1400" dirty="0"/>
              <a:t>2024-2026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4748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0D0588-7FED-4346-941D-04C02D4CCFE5}">
  <we:reference id="wa104178141" version="4.3.3.0" store="en-US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400</Words>
  <Application>Microsoft Office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Office-téma</vt:lpstr>
      <vt:lpstr>Esterházy család emlékének a megőrzése</vt:lpstr>
      <vt:lpstr>  </vt:lpstr>
      <vt:lpstr>Vezető partner:Tata városa  Projekt partnerei: NÖF, Galánta városa, Zselíz városa </vt:lpstr>
      <vt:lpstr>Szakmai konzultáció</vt:lpstr>
      <vt:lpstr>A zselízi Esterházy kastély nyugati részének felújítása - 3. szakasz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Balassa Bálint Múzeum teljeskörű rekontrkciója</dc:title>
  <dc:creator>Norbert Kotasz</dc:creator>
  <cp:lastModifiedBy>Norbert Kotasz</cp:lastModifiedBy>
  <cp:revision>351</cp:revision>
  <cp:lastPrinted>2021-12-09T19:32:39Z</cp:lastPrinted>
  <dcterms:created xsi:type="dcterms:W3CDTF">2021-05-09T11:18:16Z</dcterms:created>
  <dcterms:modified xsi:type="dcterms:W3CDTF">2021-12-21T10:06:42Z</dcterms:modified>
</cp:coreProperties>
</file>