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81" r:id="rId4"/>
    <p:sldId id="277" r:id="rId5"/>
    <p:sldId id="270" r:id="rId6"/>
  </p:sldIdLst>
  <p:sldSz cx="12192000" cy="6858000"/>
  <p:notesSz cx="6888163" cy="100187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1A7F9E-9793-4A65-9608-6E794E6EF8F6}" v="84" dt="2021-12-20T17:46:13.14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2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FFB6CD0-1E18-4BFA-825B-9FA1759486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585923B4-D0BD-4D48-893B-AAF6A677BF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GB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BB606B7-DDA7-4354-BA62-E86752DB0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8546B-0F84-458D-AF22-D4CD742FEF84}" type="datetimeFigureOut">
              <a:rPr lang="en-GB" smtClean="0"/>
              <a:t>21/12/2021</a:t>
            </a:fld>
            <a:endParaRPr lang="en-GB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7FBBE1A-53B8-4345-BAE7-62705C72B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AC5F683-452E-4F4B-92CC-ECCA3799C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490CA-4B55-486E-9CA7-FB2565E90C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9715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6D86C72-6C96-4DE5-AD74-81A1DC5D2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4310A5F7-6188-468E-8CC4-7A33F52106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FF35BA9-F547-4723-8506-CB2C790DD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8546B-0F84-458D-AF22-D4CD742FEF84}" type="datetimeFigureOut">
              <a:rPr lang="en-GB" smtClean="0"/>
              <a:t>21/12/2021</a:t>
            </a:fld>
            <a:endParaRPr lang="en-GB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541A303-91A1-4AFA-B1FA-7949CA644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77DB080-5030-476D-904B-EBDF658CD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490CA-4B55-486E-9CA7-FB2565E90C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9948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7AFCC08E-454E-4452-83A6-C6CE03341D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640282EC-985F-421C-BF03-EE6CA258D6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4788F05-5D15-4645-B991-7047B7171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8546B-0F84-458D-AF22-D4CD742FEF84}" type="datetimeFigureOut">
              <a:rPr lang="en-GB" smtClean="0"/>
              <a:t>21/12/2021</a:t>
            </a:fld>
            <a:endParaRPr lang="en-GB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7885641-AB2B-4968-8E76-CE95A5920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DB4AFB3-A1E5-46A9-B9B7-E2B264B0E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490CA-4B55-486E-9CA7-FB2565E90C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0645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3C707E6-1F85-4E30-B8D0-15F555F15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407AF00-DB39-49C4-9A50-EA91467A9C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77B1BEF-C728-490A-8DE7-CD9FABBA1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8546B-0F84-458D-AF22-D4CD742FEF84}" type="datetimeFigureOut">
              <a:rPr lang="en-GB" smtClean="0"/>
              <a:t>21/12/2021</a:t>
            </a:fld>
            <a:endParaRPr lang="en-GB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E211B3F-BF7E-4273-A0F6-C6A124FE4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15361ED-19B3-4D0D-8822-972B09CB5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490CA-4B55-486E-9CA7-FB2565E90C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9088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F1BBC18-1554-4A28-BF32-C9DA4D558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F7A3111F-4177-4528-AF60-68AD7074EF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3AA7FCD-0C2D-4C4A-AB77-615B83CBF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8546B-0F84-458D-AF22-D4CD742FEF84}" type="datetimeFigureOut">
              <a:rPr lang="en-GB" smtClean="0"/>
              <a:t>21/12/2021</a:t>
            </a:fld>
            <a:endParaRPr lang="en-GB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26A3F92-22F5-42FF-9007-A21CE0B55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5B01AFB2-2BA0-43E2-96ED-DABEB28F9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490CA-4B55-486E-9CA7-FB2565E90C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5686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B061741-84ED-42DE-929F-53CC35837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C768050-9CB4-4C7B-86C9-463CA80509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1B395E8E-DC5A-4163-8454-F338FAFC49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8767BEDB-AE83-4CF4-87A6-C25D4F7FD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8546B-0F84-458D-AF22-D4CD742FEF84}" type="datetimeFigureOut">
              <a:rPr lang="en-GB" smtClean="0"/>
              <a:t>21/12/2021</a:t>
            </a:fld>
            <a:endParaRPr lang="en-GB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14222C7A-68A5-497E-9588-5BCE1ECED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C993B726-6126-4F55-A1EF-8450D30D6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490CA-4B55-486E-9CA7-FB2565E90C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845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36E2328-597E-4041-BE12-0D5361143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613261A8-13DD-4359-AF2E-CDC371E759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BC620357-7757-4454-A313-72B3A100CC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A820590B-0D08-45CE-BFBB-32E76100DB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B7101DED-75F1-4F6F-8AAF-2C2CF7A706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7871196E-1A4B-44ED-BFD6-5DCD1B894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8546B-0F84-458D-AF22-D4CD742FEF84}" type="datetimeFigureOut">
              <a:rPr lang="en-GB" smtClean="0"/>
              <a:t>21/12/2021</a:t>
            </a:fld>
            <a:endParaRPr lang="en-GB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E7BBFDB3-EA9A-4745-8B2C-749FA63B1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12268615-ACA0-4035-A6E9-BEAFBC7C3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490CA-4B55-486E-9CA7-FB2565E90C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7126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BDD7523-3992-4F03-95A8-F65DD755F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B991AB11-91C2-4133-86E6-BD2BB6D75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8546B-0F84-458D-AF22-D4CD742FEF84}" type="datetimeFigureOut">
              <a:rPr lang="en-GB" smtClean="0"/>
              <a:t>21/12/2021</a:t>
            </a:fld>
            <a:endParaRPr lang="en-GB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32419109-81BD-4613-84C5-C0724E458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410B7C29-AAF6-4FFB-A300-9B76D9064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490CA-4B55-486E-9CA7-FB2565E90C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4431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C66CC9FF-2E00-4F9C-BCCF-33B885217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8546B-0F84-458D-AF22-D4CD742FEF84}" type="datetimeFigureOut">
              <a:rPr lang="en-GB" smtClean="0"/>
              <a:t>21/12/2021</a:t>
            </a:fld>
            <a:endParaRPr lang="en-GB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A47BBBDA-EF9C-47DE-9FDF-A5B839834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7863B121-D63B-46A4-9869-A69E00A23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490CA-4B55-486E-9CA7-FB2565E90C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7308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2042D0B-5B15-40AD-AF66-66914E743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8565752-686C-4CD6-8D5B-BB7D1182F2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622F11E2-3919-41EF-8CAE-7A82657F84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07590341-6607-427A-85D3-AC379A8C6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8546B-0F84-458D-AF22-D4CD742FEF84}" type="datetimeFigureOut">
              <a:rPr lang="en-GB" smtClean="0"/>
              <a:t>21/12/2021</a:t>
            </a:fld>
            <a:endParaRPr lang="en-GB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87422277-BC65-45C0-9447-D990A4B3E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6883189A-9AAD-4655-B446-90DDE5A9B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490CA-4B55-486E-9CA7-FB2565E90C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5267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4D640DE-2BB6-48F4-AA00-7D8C8978C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9BD05BBE-4895-4470-A288-3A601A8E47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3DC4A9A6-9C4A-4F6C-AD65-E5D171EF5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B44A411F-FF5D-48B6-8423-CC9898FE3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8546B-0F84-458D-AF22-D4CD742FEF84}" type="datetimeFigureOut">
              <a:rPr lang="en-GB" smtClean="0"/>
              <a:t>21/12/2021</a:t>
            </a:fld>
            <a:endParaRPr lang="en-GB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AC131C52-9CED-4DA4-80DC-517FB6B71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A52990B3-CC41-41FC-BCBE-6D5733C5B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490CA-4B55-486E-9CA7-FB2565E90C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9740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AB60B642-12C4-486C-8658-4D19F23CD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6A8F59B8-3DD0-4B34-B9E1-D14FA9B877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CBCA823-9C26-4FDC-8865-2504B1F00D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48546B-0F84-458D-AF22-D4CD742FEF84}" type="datetimeFigureOut">
              <a:rPr lang="en-GB" smtClean="0"/>
              <a:t>21/12/2021</a:t>
            </a:fld>
            <a:endParaRPr lang="en-GB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DCF9821-7353-4A14-A20E-56E97F6826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3BD6AF0-2722-468D-B511-225CAF89C2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F490CA-4B55-486E-9CA7-FB2565E90C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5084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jpe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jpe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mailto:reka.rackoova@zeliezovce.sk" TargetMode="External"/><Relationship Id="rId3" Type="http://schemas.openxmlformats.org/officeDocument/2006/relationships/image" Target="../media/image9.jpeg"/><Relationship Id="rId7" Type="http://schemas.openxmlformats.org/officeDocument/2006/relationships/hyperlink" Target="mailto:norbert.kotasz@projectentwicklung.com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9.jpeg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5.png"/><Relationship Id="rId7" Type="http://schemas.openxmlformats.org/officeDocument/2006/relationships/image" Target="../media/image14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3" name="Rectangle 112">
            <a:extLst>
              <a:ext uri="{FF2B5EF4-FFF2-40B4-BE49-F238E27FC236}">
                <a16:creationId xmlns:a16="http://schemas.microsoft.com/office/drawing/2014/main" id="{A4E37431-20F0-4DD6-84A9-ED2B64494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0AE98B72-66C6-4AB4-AF0D-BA830DE86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407EAFC6-733F-403D-BB4D-05A3A2874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17A36730-4CB0-4F61-AD11-A44C976583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C69C79E1-F916-4929-A4F3-DE763D4BF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767334AB-16BD-4EC7-8C6B-4B51716009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36" name="Picture 12" descr="May be an image of nature, sky and tree">
            <a:extLst>
              <a:ext uri="{FF2B5EF4-FFF2-40B4-BE49-F238E27FC236}">
                <a16:creationId xmlns:a16="http://schemas.microsoft.com/office/drawing/2014/main" id="{4AC90888-8D6C-41A9-9ADC-52B1779D3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0814" y="2050949"/>
            <a:ext cx="2839469" cy="184224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62C4129D-6980-4AB7-BFF9-69876CE73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31" y="175575"/>
            <a:ext cx="3168650" cy="37719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24343CE3-139A-4828-973B-A6DD8D7849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91254" y="-3119269"/>
            <a:ext cx="3517837" cy="473243"/>
          </a:xfrm>
        </p:spPr>
        <p:txBody>
          <a:bodyPr>
            <a:normAutofit/>
          </a:bodyPr>
          <a:lstStyle/>
          <a:p>
            <a:r>
              <a:rPr lang="hu-HU" sz="1300">
                <a:solidFill>
                  <a:srgbClr val="FFFFFF"/>
                </a:solidFill>
              </a:rPr>
              <a:t>Esterházy család emlékének a megőrzése</a:t>
            </a:r>
            <a:endParaRPr lang="en-GB" sz="1300">
              <a:solidFill>
                <a:srgbClr val="FFFFFF"/>
              </a:solidFill>
            </a:endParaRP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CF653A4E-2AA6-4D1E-A8F7-2FB87638BA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7792" y="4422531"/>
            <a:ext cx="4657380" cy="1697931"/>
          </a:xfrm>
        </p:spPr>
        <p:txBody>
          <a:bodyPr>
            <a:normAutofit/>
          </a:bodyPr>
          <a:lstStyle/>
          <a:p>
            <a:pPr algn="r"/>
            <a:r>
              <a:rPr lang="hu-HU" u="sng" dirty="0" err="1">
                <a:solidFill>
                  <a:srgbClr val="FFFFFF"/>
                </a:solidFill>
              </a:rPr>
              <a:t>O</a:t>
            </a:r>
            <a:r>
              <a:rPr lang="hu-HU" dirty="0" err="1">
                <a:solidFill>
                  <a:srgbClr val="FFFFFF"/>
                </a:solidFill>
              </a:rPr>
              <a:t>ne</a:t>
            </a:r>
            <a:r>
              <a:rPr lang="hu-HU" dirty="0">
                <a:solidFill>
                  <a:srgbClr val="FFFFFF"/>
                </a:solidFill>
              </a:rPr>
              <a:t> </a:t>
            </a:r>
            <a:r>
              <a:rPr lang="hu-HU" dirty="0" err="1">
                <a:solidFill>
                  <a:srgbClr val="FFFFFF"/>
                </a:solidFill>
              </a:rPr>
              <a:t>family</a:t>
            </a:r>
            <a:r>
              <a:rPr lang="hu-HU" dirty="0">
                <a:solidFill>
                  <a:srgbClr val="FFFFFF"/>
                </a:solidFill>
              </a:rPr>
              <a:t> </a:t>
            </a:r>
            <a:r>
              <a:rPr lang="hu-HU" dirty="0" err="1">
                <a:solidFill>
                  <a:srgbClr val="FFFFFF"/>
                </a:solidFill>
              </a:rPr>
              <a:t>four</a:t>
            </a:r>
            <a:r>
              <a:rPr lang="hu-HU" dirty="0">
                <a:solidFill>
                  <a:srgbClr val="FFFFFF"/>
                </a:solidFill>
              </a:rPr>
              <a:t> </a:t>
            </a:r>
            <a:r>
              <a:rPr lang="hu-HU" dirty="0" err="1">
                <a:solidFill>
                  <a:srgbClr val="FFFFFF"/>
                </a:solidFill>
              </a:rPr>
              <a:t>history</a:t>
            </a:r>
            <a:r>
              <a:rPr lang="hu-HU" dirty="0">
                <a:solidFill>
                  <a:srgbClr val="FFFFFF"/>
                </a:solidFill>
              </a:rPr>
              <a:t> – C</a:t>
            </a:r>
            <a:r>
              <a:rPr lang="en-US" dirty="0" err="1">
                <a:solidFill>
                  <a:srgbClr val="FFFFFF"/>
                </a:solidFill>
              </a:rPr>
              <a:t>ooperation</a:t>
            </a:r>
            <a:r>
              <a:rPr lang="en-US" dirty="0">
                <a:solidFill>
                  <a:srgbClr val="FFFFFF"/>
                </a:solidFill>
              </a:rPr>
              <a:t> for saving the cultural heritage of </a:t>
            </a:r>
            <a:r>
              <a:rPr lang="hu-HU" dirty="0">
                <a:solidFill>
                  <a:srgbClr val="FFFFFF"/>
                </a:solidFill>
              </a:rPr>
              <a:t>E</a:t>
            </a:r>
            <a:r>
              <a:rPr lang="en-US" dirty="0" err="1">
                <a:solidFill>
                  <a:srgbClr val="FFFFFF"/>
                </a:solidFill>
              </a:rPr>
              <a:t>sterhazy</a:t>
            </a:r>
            <a:r>
              <a:rPr lang="en-US" dirty="0">
                <a:solidFill>
                  <a:srgbClr val="FFFFFF"/>
                </a:solidFill>
              </a:rPr>
              <a:t> family</a:t>
            </a:r>
            <a:endParaRPr lang="sk-SK" dirty="0">
              <a:solidFill>
                <a:srgbClr val="FFFFFF"/>
              </a:solidFill>
            </a:endParaRPr>
          </a:p>
          <a:p>
            <a:pPr algn="r"/>
            <a:r>
              <a:rPr lang="sk-SK" sz="1600" dirty="0" err="1">
                <a:solidFill>
                  <a:srgbClr val="FFFFFF"/>
                </a:solidFill>
              </a:rPr>
              <a:t>Készítette</a:t>
            </a:r>
            <a:r>
              <a:rPr lang="sk-SK" sz="1600" dirty="0">
                <a:solidFill>
                  <a:srgbClr val="FFFFFF"/>
                </a:solidFill>
              </a:rPr>
              <a:t>: Kotasz Norbert</a:t>
            </a:r>
          </a:p>
          <a:p>
            <a:pPr algn="r"/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6" name="Picture 8" descr="A picture containing building, outdoor, sky, house&#10;&#10;Description automatically generated">
            <a:extLst>
              <a:ext uri="{FF2B5EF4-FFF2-40B4-BE49-F238E27FC236}">
                <a16:creationId xmlns:a16="http://schemas.microsoft.com/office/drawing/2014/main" id="{84C149DC-2D83-4D3D-ACAF-3AE3465E33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2397" y="249306"/>
            <a:ext cx="2650274" cy="1744023"/>
          </a:xfrm>
          <a:prstGeom prst="rect">
            <a:avLst/>
          </a:prstGeom>
        </p:spPr>
      </p:pic>
      <p:pic>
        <p:nvPicPr>
          <p:cNvPr id="9" name="Picture 4" descr="Úvod">
            <a:extLst>
              <a:ext uri="{FF2B5EF4-FFF2-40B4-BE49-F238E27FC236}">
                <a16:creationId xmlns:a16="http://schemas.microsoft.com/office/drawing/2014/main" id="{D6E01DEF-086B-41F1-9902-85FEBF83F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8" y="3424238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D78D42-5E2B-41DE-949F-A2442068E9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3637" y="3576637"/>
            <a:ext cx="9525" cy="9525"/>
          </a:xfrm>
          <a:prstGeom prst="rect">
            <a:avLst/>
          </a:prstGeom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07118804-43B7-450E-B094-A17127F73C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1020" y="5631858"/>
            <a:ext cx="2241129" cy="8711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96F13C5-94EC-416F-A1F4-D07B8F5D30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44447" y="8823240"/>
            <a:ext cx="2925005" cy="622845"/>
          </a:xfrm>
          <a:prstGeom prst="rect">
            <a:avLst/>
          </a:prstGeom>
        </p:spPr>
      </p:pic>
      <p:pic>
        <p:nvPicPr>
          <p:cNvPr id="1030" name="Picture 6" descr="Tata Város - Home | Facebook">
            <a:extLst>
              <a:ext uri="{FF2B5EF4-FFF2-40B4-BE49-F238E27FC236}">
                <a16:creationId xmlns:a16="http://schemas.microsoft.com/office/drawing/2014/main" id="{8CFE94D8-6747-4CCB-A7D2-C07F08304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8522" y="3990022"/>
            <a:ext cx="1555160" cy="155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108. Literárna kaviareň – Tolnai Csaba – Mestská knižnica Želiezovce">
            <a:extLst>
              <a:ext uri="{FF2B5EF4-FFF2-40B4-BE49-F238E27FC236}">
                <a16:creationId xmlns:a16="http://schemas.microsoft.com/office/drawing/2014/main" id="{E1277BFA-1989-4A34-80E3-64359066E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5915" y="4073062"/>
            <a:ext cx="1791716" cy="1344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7CA5E973-15AD-432A-8DD8-27368BA1A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1" y="5848429"/>
            <a:ext cx="1358358" cy="91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4F5904-F4FF-4263-8F80-6BA632507E2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70532" y="6370990"/>
            <a:ext cx="2857500" cy="342900"/>
          </a:xfrm>
          <a:prstGeom prst="rect">
            <a:avLst/>
          </a:prstGeom>
        </p:spPr>
      </p:pic>
      <p:sp>
        <p:nvSpPr>
          <p:cNvPr id="11" name="AutoShape 4">
            <a:extLst>
              <a:ext uri="{FF2B5EF4-FFF2-40B4-BE49-F238E27FC236}">
                <a16:creationId xmlns:a16="http://schemas.microsoft.com/office/drawing/2014/main" id="{87FD379C-D9EF-47E5-A10A-A0CE49B9A8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987D981-0052-4AA4-AD29-E85E1637BC2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90404" y="2090161"/>
            <a:ext cx="2602267" cy="1744024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1194809F-969B-40A9-9695-D95FFD5B7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1023" y="50723"/>
            <a:ext cx="2396410" cy="1797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May be an image of text that says 'p pons danubii'">
            <a:extLst>
              <a:ext uri="{FF2B5EF4-FFF2-40B4-BE49-F238E27FC236}">
                <a16:creationId xmlns:a16="http://schemas.microsoft.com/office/drawing/2014/main" id="{8060F361-8E56-4837-9719-2C1D1C5ECD6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8126" y="5701019"/>
            <a:ext cx="945376" cy="945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BDCEC34-B6B5-4223-ACB7-694D8A81276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435158" y="5516085"/>
            <a:ext cx="1851202" cy="1079868"/>
          </a:xfrm>
          <a:prstGeom prst="rect">
            <a:avLst/>
          </a:prstGeom>
        </p:spPr>
      </p:pic>
      <p:pic>
        <p:nvPicPr>
          <p:cNvPr id="29" name="Picture 28" descr="Logo&#10;&#10;Description automatically generated">
            <a:extLst>
              <a:ext uri="{FF2B5EF4-FFF2-40B4-BE49-F238E27FC236}">
                <a16:creationId xmlns:a16="http://schemas.microsoft.com/office/drawing/2014/main" id="{AACC98D4-3884-4239-BC5E-826B17BDA08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28" y="4422751"/>
            <a:ext cx="2346924" cy="645345"/>
          </a:xfrm>
          <a:prstGeom prst="rect">
            <a:avLst/>
          </a:prstGeom>
        </p:spPr>
      </p:pic>
      <p:pic>
        <p:nvPicPr>
          <p:cNvPr id="19" name="Picture 2" descr="Múzeum Želiezovce">
            <a:extLst>
              <a:ext uri="{FF2B5EF4-FFF2-40B4-BE49-F238E27FC236}">
                <a16:creationId xmlns:a16="http://schemas.microsoft.com/office/drawing/2014/main" id="{744AEAD6-E3E3-48E9-8715-628A00CCE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7010" y="5672170"/>
            <a:ext cx="762393" cy="77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307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5C3A50D8-7019-45E3-A04B-47CCEFAC5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b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GB" sz="2000" dirty="0">
                <a:solidFill>
                  <a:srgbClr val="FFFFFF"/>
                </a:solidFill>
              </a:rPr>
            </a:br>
            <a:endParaRPr lang="en-US" sz="40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F9EF939-A27C-466E-9E59-1B98034E5D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1643" y="950962"/>
            <a:ext cx="6555347" cy="554604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just">
              <a:spcBef>
                <a:spcPts val="200"/>
              </a:spcBef>
            </a:pPr>
            <a:endParaRPr lang="sk-SK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200"/>
              </a:spcBef>
            </a:pPr>
            <a:endParaRPr lang="sk-SK" sz="1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200"/>
              </a:spcBef>
            </a:pPr>
            <a:endParaRPr lang="sk-SK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200"/>
              </a:spcBef>
            </a:pPr>
            <a:endParaRPr lang="sk-SK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200"/>
              </a:spcBef>
            </a:pPr>
            <a:r>
              <a:rPr lang="sk-SK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 jar 2017 Ing. Ondrej Juhász, primátor mesta Želiezovce spolu s Norbertom </a:t>
            </a:r>
            <a:r>
              <a:rPr lang="sk-SK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Kotaszom</a:t>
            </a:r>
            <a:r>
              <a:rPr lang="sk-SK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pripravili koncepciu prvej etapy obnovy kaštieľa Esterházyovcov v Želiezovciach. Mesto úspešne podalo </a:t>
            </a:r>
            <a:r>
              <a:rPr lang="sk-SK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projekt</a:t>
            </a:r>
            <a:r>
              <a:rPr lang="sk-SK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Na základe tohto úspechu Ing. Ondrej Juhász, primátor mesta Želiezovce, požiadal Norberta </a:t>
            </a:r>
            <a:r>
              <a:rPr lang="sk-SK" sz="2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Kotasza</a:t>
            </a:r>
            <a:r>
              <a:rPr lang="sk-SK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aby vyhľadal ďalšie medzinárodné projekty a vypracoval ich koncepcie.</a:t>
            </a:r>
          </a:p>
          <a:p>
            <a:pPr algn="just">
              <a:spcBef>
                <a:spcPts val="200"/>
              </a:spcBef>
            </a:pPr>
            <a:endParaRPr lang="sk-SK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200"/>
              </a:spcBef>
            </a:pPr>
            <a:r>
              <a:rPr lang="sk-SK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Základom plánovanej koncepcie je zachovanie kultúrneho dedičstva rodiny Esterházyovcov. Primátor schválil koncepciu a v prvom kole boli oslovené mestá Galanta a Tata, ktoré už v minulosti urobili veľa pre zachovanie dedičstva Esterházyovcov. </a:t>
            </a:r>
          </a:p>
          <a:p>
            <a:pPr algn="just">
              <a:spcBef>
                <a:spcPts val="200"/>
              </a:spcBef>
            </a:pPr>
            <a:endParaRPr lang="sk-SK" sz="18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200"/>
              </a:spcBef>
            </a:pPr>
            <a:endParaRPr lang="sk-SK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200"/>
              </a:spcBef>
            </a:pPr>
            <a:endParaRPr lang="en-GB" sz="2000" dirty="0">
              <a:effectLst/>
              <a:latin typeface="Calibri Light" panose="020F0302020204030204" pitchFamily="34" charset="0"/>
              <a:ea typeface="DengXian Light" panose="02010600030101010101" pitchFamily="2" charset="-122"/>
              <a:cs typeface="Times New Roman" panose="02020603050405020304" pitchFamily="18" charset="0"/>
            </a:endParaRPr>
          </a:p>
          <a:p>
            <a:endParaRPr lang="en-US" sz="20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16EB17-73C8-407D-B3AE-06502C70EDC6}"/>
              </a:ext>
            </a:extLst>
          </p:cNvPr>
          <p:cNvSpPr txBox="1"/>
          <p:nvPr/>
        </p:nvSpPr>
        <p:spPr>
          <a:xfrm rot="16200000">
            <a:off x="1051742" y="411298"/>
            <a:ext cx="2031325" cy="368116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sk-SK" sz="2400" b="1" u="sng" dirty="0">
                <a:solidFill>
                  <a:schemeClr val="bg1"/>
                </a:solidFill>
              </a:rPr>
              <a:t>Názov projektu: </a:t>
            </a:r>
            <a:r>
              <a:rPr lang="sk-SK" sz="2400" dirty="0">
                <a:solidFill>
                  <a:schemeClr val="bg1"/>
                </a:solidFill>
              </a:rPr>
              <a:t>Jedna rodina štyri dejiny - spolupráca na záchrane kultúrneho dedičstva rodiny Esterházyovcov.  </a:t>
            </a:r>
            <a:r>
              <a:rPr lang="sk-SK" sz="2400" dirty="0"/>
              <a:t> </a:t>
            </a:r>
            <a:endParaRPr lang="en-GB" sz="2400" dirty="0"/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B6C3DE6E-17BA-4AA7-AB91-49B1BB894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397" y="137420"/>
            <a:ext cx="907742" cy="108055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108. Literárna kaviareň – Tolnai Csaba – Mestská knižnica Želiezovce">
            <a:extLst>
              <a:ext uri="{FF2B5EF4-FFF2-40B4-BE49-F238E27FC236}">
                <a16:creationId xmlns:a16="http://schemas.microsoft.com/office/drawing/2014/main" id="{4AC8261B-B17A-47B2-A428-7E6FDDEE0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096" y="5764448"/>
            <a:ext cx="1439744" cy="1080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Tata Város - Home | Facebook">
            <a:extLst>
              <a:ext uri="{FF2B5EF4-FFF2-40B4-BE49-F238E27FC236}">
                <a16:creationId xmlns:a16="http://schemas.microsoft.com/office/drawing/2014/main" id="{F6977964-3829-4D3A-9FC8-B2D3B04F7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464" y="7908"/>
            <a:ext cx="1203135" cy="120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Logo&#10;&#10;Description automatically generated">
            <a:extLst>
              <a:ext uri="{FF2B5EF4-FFF2-40B4-BE49-F238E27FC236}">
                <a16:creationId xmlns:a16="http://schemas.microsoft.com/office/drawing/2014/main" id="{181F2D13-E353-488F-8E65-97B8F02E37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4974" y="141000"/>
            <a:ext cx="2693978" cy="74077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FFE95A7-4BF9-4A5E-87A6-86A48C52AA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0255" y="120724"/>
            <a:ext cx="3207858" cy="93226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9C9D50A-F1A5-4E01-9105-FF2922D9A1BC}"/>
              </a:ext>
            </a:extLst>
          </p:cNvPr>
          <p:cNvSpPr txBox="1"/>
          <p:nvPr/>
        </p:nvSpPr>
        <p:spPr>
          <a:xfrm rot="16200000">
            <a:off x="1137060" y="3233621"/>
            <a:ext cx="1846659" cy="368116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hu-HU" b="1" u="sng" dirty="0" err="1">
                <a:solidFill>
                  <a:schemeClr val="bg1"/>
                </a:solidFill>
              </a:rPr>
              <a:t>Viac</a:t>
            </a:r>
            <a:r>
              <a:rPr lang="hu-HU" b="1" u="sng" dirty="0">
                <a:solidFill>
                  <a:schemeClr val="bg1"/>
                </a:solidFill>
              </a:rPr>
              <a:t> </a:t>
            </a:r>
            <a:r>
              <a:rPr lang="hu-HU" b="1" u="sng" dirty="0" err="1">
                <a:solidFill>
                  <a:schemeClr val="bg1"/>
                </a:solidFill>
              </a:rPr>
              <a:t>informácie</a:t>
            </a:r>
            <a:r>
              <a:rPr lang="hu-HU" b="1" u="sng" dirty="0">
                <a:solidFill>
                  <a:schemeClr val="bg1"/>
                </a:solidFill>
              </a:rPr>
              <a:t> o </a:t>
            </a:r>
            <a:r>
              <a:rPr lang="hu-HU" b="1" u="sng" dirty="0" err="1">
                <a:solidFill>
                  <a:schemeClr val="bg1"/>
                </a:solidFill>
              </a:rPr>
              <a:t>projekte</a:t>
            </a:r>
            <a:r>
              <a:rPr lang="hu-HU" b="1" u="sng" dirty="0">
                <a:solidFill>
                  <a:schemeClr val="bg1"/>
                </a:solidFill>
              </a:rPr>
              <a:t>:</a:t>
            </a:r>
            <a:r>
              <a:rPr lang="hu-HU" dirty="0">
                <a:solidFill>
                  <a:schemeClr val="bg1"/>
                </a:solidFill>
              </a:rPr>
              <a:t> </a:t>
            </a:r>
            <a:r>
              <a:rPr lang="hu-HU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norbert.kotasz@projectentwicklung.com</a:t>
            </a:r>
            <a:r>
              <a:rPr lang="hu-HU" dirty="0">
                <a:solidFill>
                  <a:schemeClr val="bg1"/>
                </a:solidFill>
              </a:rPr>
              <a:t> </a:t>
            </a:r>
            <a:r>
              <a:rPr lang="hu-HU" dirty="0" err="1">
                <a:solidFill>
                  <a:schemeClr val="bg1"/>
                </a:solidFill>
              </a:rPr>
              <a:t>alebo</a:t>
            </a:r>
            <a:r>
              <a:rPr lang="hu-HU" dirty="0">
                <a:solidFill>
                  <a:schemeClr val="bg1"/>
                </a:solidFill>
              </a:rPr>
              <a:t> </a:t>
            </a:r>
            <a:r>
              <a:rPr lang="hu-HU" dirty="0">
                <a:solidFill>
                  <a:schemeClr val="bg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reka.rackoova@zeliezovce.sk</a:t>
            </a:r>
            <a:endParaRPr lang="hu-HU" dirty="0">
              <a:solidFill>
                <a:schemeClr val="bg1"/>
              </a:solidFill>
            </a:endParaRPr>
          </a:p>
          <a:p>
            <a:endParaRPr lang="hu-HU" dirty="0">
              <a:solidFill>
                <a:schemeClr val="bg1"/>
              </a:solidFill>
            </a:endParaRPr>
          </a:p>
          <a:p>
            <a:r>
              <a:rPr lang="hu-HU" dirty="0">
                <a:solidFill>
                  <a:schemeClr val="bg1"/>
                </a:solidFill>
              </a:rPr>
              <a:t>   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0036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C11CE-9674-4E4C-AF9D-ACFF994C9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hu-HU" sz="2000" b="1" u="sng" dirty="0" err="1">
                <a:latin typeface="+mn-lt"/>
              </a:rPr>
              <a:t>Ved</a:t>
            </a:r>
            <a:r>
              <a:rPr lang="de-DE" sz="2000" b="1" u="sng" dirty="0" err="1">
                <a:latin typeface="+mn-lt"/>
              </a:rPr>
              <a:t>úci</a:t>
            </a:r>
            <a:r>
              <a:rPr lang="de-DE" sz="2000" b="1" u="sng" dirty="0">
                <a:latin typeface="+mn-lt"/>
              </a:rPr>
              <a:t> </a:t>
            </a:r>
            <a:r>
              <a:rPr lang="de-DE" sz="2000" b="1" u="sng" dirty="0" err="1">
                <a:latin typeface="+mn-lt"/>
              </a:rPr>
              <a:t>partner</a:t>
            </a:r>
            <a:r>
              <a:rPr lang="de-DE" sz="2000" dirty="0">
                <a:latin typeface="+mn-lt"/>
              </a:rPr>
              <a:t>: </a:t>
            </a:r>
            <a:r>
              <a:rPr lang="de-DE" sz="2000" dirty="0" err="1">
                <a:latin typeface="+mn-lt"/>
              </a:rPr>
              <a:t>Mesto</a:t>
            </a:r>
            <a:r>
              <a:rPr lang="de-DE" sz="2000" dirty="0">
                <a:latin typeface="+mn-lt"/>
              </a:rPr>
              <a:t> </a:t>
            </a:r>
            <a:r>
              <a:rPr lang="de-DE" sz="2000" dirty="0" err="1">
                <a:latin typeface="+mn-lt"/>
              </a:rPr>
              <a:t>Tata</a:t>
            </a:r>
            <a:br>
              <a:rPr lang="de-DE" sz="2000" dirty="0">
                <a:latin typeface="+mn-lt"/>
              </a:rPr>
            </a:br>
            <a:br>
              <a:rPr lang="sk-SK" sz="2000" dirty="0">
                <a:latin typeface="+mn-lt"/>
              </a:rPr>
            </a:br>
            <a:r>
              <a:rPr lang="de-DE" sz="2000" b="1" u="sng" dirty="0" err="1">
                <a:latin typeface="+mn-lt"/>
              </a:rPr>
              <a:t>Projektov</a:t>
            </a:r>
            <a:r>
              <a:rPr lang="sk-SK" sz="2000" b="1" u="sng" dirty="0">
                <a:latin typeface="+mn-lt"/>
              </a:rPr>
              <a:t>é</a:t>
            </a:r>
            <a:r>
              <a:rPr lang="de-DE" sz="2000" b="1" u="sng" dirty="0">
                <a:latin typeface="+mn-lt"/>
              </a:rPr>
              <a:t> </a:t>
            </a:r>
            <a:r>
              <a:rPr lang="de-DE" sz="2000" b="1" u="sng" dirty="0" err="1">
                <a:latin typeface="+mn-lt"/>
              </a:rPr>
              <a:t>partnery</a:t>
            </a:r>
            <a:r>
              <a:rPr lang="de-DE" sz="2000" b="1" u="sng" dirty="0">
                <a:latin typeface="+mn-lt"/>
              </a:rPr>
              <a:t>: </a:t>
            </a:r>
            <a:br>
              <a:rPr lang="sk-SK" sz="2000" b="1" u="sng" dirty="0">
                <a:latin typeface="+mn-lt"/>
              </a:rPr>
            </a:br>
            <a:r>
              <a:rPr lang="de-DE" sz="2000" dirty="0">
                <a:latin typeface="+mn-lt"/>
              </a:rPr>
              <a:t>N</a:t>
            </a:r>
            <a:r>
              <a:rPr lang="hu-HU" sz="2000" dirty="0">
                <a:latin typeface="+mn-lt"/>
              </a:rPr>
              <a:t>ÖF, </a:t>
            </a:r>
            <a:r>
              <a:rPr lang="hu-HU" sz="2000" dirty="0" err="1">
                <a:latin typeface="+mn-lt"/>
              </a:rPr>
              <a:t>mesto</a:t>
            </a:r>
            <a:r>
              <a:rPr lang="hu-HU" sz="2000" dirty="0">
                <a:latin typeface="+mn-lt"/>
              </a:rPr>
              <a:t> </a:t>
            </a:r>
            <a:r>
              <a:rPr lang="hu-HU" sz="2000" dirty="0" err="1">
                <a:latin typeface="+mn-lt"/>
              </a:rPr>
              <a:t>Galanta</a:t>
            </a:r>
            <a:r>
              <a:rPr lang="hu-HU" sz="2000" dirty="0">
                <a:latin typeface="+mn-lt"/>
              </a:rPr>
              <a:t>, </a:t>
            </a:r>
            <a:r>
              <a:rPr lang="hu-HU" sz="2000" dirty="0" err="1">
                <a:latin typeface="+mn-lt"/>
              </a:rPr>
              <a:t>mesto</a:t>
            </a:r>
            <a:r>
              <a:rPr lang="hu-HU" sz="2000" dirty="0">
                <a:latin typeface="+mn-lt"/>
              </a:rPr>
              <a:t> </a:t>
            </a:r>
            <a:r>
              <a:rPr lang="sk-SK" sz="2000" dirty="0">
                <a:latin typeface="+mn-lt"/>
              </a:rPr>
              <a:t>Želiezovce</a:t>
            </a:r>
            <a:br>
              <a:rPr lang="sk-SK" sz="2000" dirty="0"/>
            </a:br>
            <a:endParaRPr lang="en-GB" sz="2000" dirty="0"/>
          </a:p>
        </p:txBody>
      </p:sp>
      <p:pic>
        <p:nvPicPr>
          <p:cNvPr id="4" name="Picture 2" descr="Eszterházy - TATA_47_02">
            <a:extLst>
              <a:ext uri="{FF2B5EF4-FFF2-40B4-BE49-F238E27FC236}">
                <a16:creationId xmlns:a16="http://schemas.microsoft.com/office/drawing/2014/main" id="{EE9CC66A-B507-4D00-8BF9-DABDFD2BFD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9"/>
          <a:stretch/>
        </p:blipFill>
        <p:spPr bwMode="auto"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1CA45C-8257-40D2-978C-BF88B88E9D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anchor="ctr">
            <a:normAutofit/>
          </a:bodyPr>
          <a:lstStyle/>
          <a:p>
            <a:pPr algn="just">
              <a:spcBef>
                <a:spcPts val="200"/>
              </a:spcBef>
            </a:pPr>
            <a:r>
              <a:rPr lang="sk-SK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Prvé stretnutie sa uskutočnilo 29.10.2021 o 12:00 v </a:t>
            </a:r>
            <a:r>
              <a:rPr lang="sk-SK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Tate</a:t>
            </a:r>
            <a:r>
              <a:rPr lang="sk-SK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 mestskom úrade, kde sa prvýkrát stretli zástupcovia </a:t>
            </a:r>
            <a:r>
              <a:rPr lang="sk-SK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Taty</a:t>
            </a:r>
            <a:r>
              <a:rPr lang="sk-SK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Želiezoviec a Galanty.</a:t>
            </a:r>
          </a:p>
          <a:p>
            <a:pPr algn="just">
              <a:spcBef>
                <a:spcPts val="200"/>
              </a:spcBef>
            </a:pPr>
            <a:r>
              <a:rPr lang="sk-SK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Primátor mesta Tata 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hu-HU" sz="18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ózsef</a:t>
            </a:r>
            <a:r>
              <a:rPr lang="sk-SK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Milk</a:t>
            </a:r>
            <a:r>
              <a:rPr lang="sk-SK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viceprimátor mesta Želiezovce Ing. </a:t>
            </a:r>
            <a:r>
              <a:rPr lang="sk-SK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Kazimir</a:t>
            </a:r>
            <a:r>
              <a:rPr lang="sk-SK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Kovács</a:t>
            </a:r>
            <a:r>
              <a:rPr lang="de-DE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k-SK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riaditeľ N</a:t>
            </a:r>
            <a:r>
              <a:rPr lang="hu-H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ÖF Nándor </a:t>
            </a:r>
            <a:r>
              <a:rPr lang="hu-HU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Pálházy</a:t>
            </a:r>
            <a:r>
              <a:rPr lang="hu-H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sk-SK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poslanec mesta Galanta Zsolt Takáč  vytvorili základy spolupráce projektu. </a:t>
            </a:r>
            <a:r>
              <a:rPr lang="sk-SK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Dohodli sa, že projekt bude viesť mesto Tata.</a:t>
            </a:r>
            <a:endParaRPr lang="en-GB" sz="1800" dirty="0"/>
          </a:p>
        </p:txBody>
      </p:sp>
      <p:pic>
        <p:nvPicPr>
          <p:cNvPr id="10" name="Picture 6" descr="Tata Város - Home | Facebook">
            <a:extLst>
              <a:ext uri="{FF2B5EF4-FFF2-40B4-BE49-F238E27FC236}">
                <a16:creationId xmlns:a16="http://schemas.microsoft.com/office/drawing/2014/main" id="{42E6D13C-729B-4F8A-91F3-D3C9F2983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" y="5646204"/>
            <a:ext cx="1203135" cy="120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623F0CF9-4608-47D7-99FD-A26E8CCFD4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990" y="5927549"/>
            <a:ext cx="2693978" cy="7407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3E7D9D9-E9E9-4875-9A68-5CB7388F2A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5014" y="5831807"/>
            <a:ext cx="3207858" cy="932260"/>
          </a:xfrm>
          <a:prstGeom prst="rect">
            <a:avLst/>
          </a:prstGeom>
        </p:spPr>
      </p:pic>
      <p:pic>
        <p:nvPicPr>
          <p:cNvPr id="13" name="Picture 8" descr="108. Literárna kaviareň – Tolnai Csaba – Mestská knižnica Želiezovce">
            <a:extLst>
              <a:ext uri="{FF2B5EF4-FFF2-40B4-BE49-F238E27FC236}">
                <a16:creationId xmlns:a16="http://schemas.microsoft.com/office/drawing/2014/main" id="{DCAE52D7-5258-4FE1-B28B-03C9C327B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130" y="5757657"/>
            <a:ext cx="1439744" cy="1080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Alt">
            <a:extLst>
              <a:ext uri="{FF2B5EF4-FFF2-40B4-BE49-F238E27FC236}">
                <a16:creationId xmlns:a16="http://schemas.microsoft.com/office/drawing/2014/main" id="{157D17C6-0809-4612-9B6B-9714208EC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519" y="5922489"/>
            <a:ext cx="2622192" cy="56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2084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1F30BC4-E015-470D-8B46-6A306FDA7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>
            <a:normAutofit/>
          </a:bodyPr>
          <a:lstStyle/>
          <a:p>
            <a:r>
              <a:rPr lang="hu-HU" dirty="0" err="1"/>
              <a:t>Odborná</a:t>
            </a:r>
            <a:r>
              <a:rPr lang="hu-HU" dirty="0"/>
              <a:t> </a:t>
            </a:r>
            <a:r>
              <a:rPr lang="hu-HU" dirty="0" err="1"/>
              <a:t>konzultácia</a:t>
            </a:r>
            <a:r>
              <a:rPr lang="hu-HU" dirty="0"/>
              <a:t> 16.12.2021</a:t>
            </a:r>
            <a:endParaRPr lang="en-GB" dirty="0"/>
          </a:p>
        </p:txBody>
      </p:sp>
      <p:pic>
        <p:nvPicPr>
          <p:cNvPr id="1026" name="Picture 2" descr="Criticai Lapok">
            <a:extLst>
              <a:ext uri="{FF2B5EF4-FFF2-40B4-BE49-F238E27FC236}">
                <a16:creationId xmlns:a16="http://schemas.microsoft.com/office/drawing/2014/main" id="{EDFF45AB-784A-463B-9BCA-7C7E55A4DC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7" r="12494" b="-1"/>
          <a:stretch/>
        </p:blipFill>
        <p:spPr bwMode="auto"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DBD000B0-B4DE-4422-9715-9EDDC177FE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4640" y="2403635"/>
            <a:ext cx="4749158" cy="3843666"/>
          </a:xfrm>
        </p:spPr>
        <p:txBody>
          <a:bodyPr vert="horz" lIns="91440" tIns="45720" rIns="91440" bIns="45720" rtlCol="0">
            <a:normAutofit/>
          </a:bodyPr>
          <a:lstStyle/>
          <a:p>
            <a:pPr algn="just">
              <a:spcBef>
                <a:spcPts val="200"/>
              </a:spcBef>
            </a:pP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Mesto</a:t>
            </a:r>
            <a:r>
              <a:rPr lang="sk-SK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Želiezovce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vyzvalo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miestne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mimovládne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organizácie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ako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sú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OZ 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Sacher </a:t>
            </a:r>
            <a:r>
              <a:rPr lang="sk-SK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OZ 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Castellum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Zeliz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, aby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sa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stali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partnermi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projektu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Obaja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partneri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poskytli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pozitívnu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spätnú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väzbu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ts val="200"/>
              </a:spcBef>
            </a:pP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Konzultácie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sa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uskutočnili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16.12.2021,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kde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mest</a:t>
            </a:r>
            <a:r>
              <a:rPr lang="sk-SK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Želiezovce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zastupovali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Norbert Kotasz a Mgr. Réka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Rackoová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ts val="200"/>
              </a:spcBef>
            </a:pP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Prípravu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projektu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bude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riadiť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spoločnosť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Pons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Danubii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EGTC. </a:t>
            </a:r>
          </a:p>
          <a:p>
            <a:pPr algn="just">
              <a:spcBef>
                <a:spcPts val="200"/>
              </a:spcBef>
            </a:pP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Počas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stretnutia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sa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určili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technické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témy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projektu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ktoré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sa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upresnia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na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ďalšom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stretnutí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vedenia</a:t>
            </a:r>
            <a:r>
              <a:rPr lang="en-GB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ts val="200"/>
              </a:spcBef>
            </a:pPr>
            <a:endParaRPr lang="en-GB" sz="1200" dirty="0">
              <a:cs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D7A9C6-4CEA-46D4-9FD6-AE71597BF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7053" y="5751191"/>
            <a:ext cx="1897386" cy="1106809"/>
          </a:xfrm>
          <a:prstGeom prst="rect">
            <a:avLst/>
          </a:prstGeom>
        </p:spPr>
      </p:pic>
      <p:pic>
        <p:nvPicPr>
          <p:cNvPr id="7" name="Picture 2" descr="Múzeum Želiezovce">
            <a:extLst>
              <a:ext uri="{FF2B5EF4-FFF2-40B4-BE49-F238E27FC236}">
                <a16:creationId xmlns:a16="http://schemas.microsoft.com/office/drawing/2014/main" id="{1985270A-725F-48E7-8D43-DE1CD96EC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6991" y="6012599"/>
            <a:ext cx="828493" cy="84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Tata Város - Home | Facebook">
            <a:extLst>
              <a:ext uri="{FF2B5EF4-FFF2-40B4-BE49-F238E27FC236}">
                <a16:creationId xmlns:a16="http://schemas.microsoft.com/office/drawing/2014/main" id="{8F18175C-20DD-44FC-8882-17AC221C6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55160" cy="155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108. Literárna kaviareň – Tolnai Csaba – Mestská knižnica Želiezovce">
            <a:extLst>
              <a:ext uri="{FF2B5EF4-FFF2-40B4-BE49-F238E27FC236}">
                <a16:creationId xmlns:a16="http://schemas.microsoft.com/office/drawing/2014/main" id="{90CDBB3A-EAC5-4E36-BECE-6A5F00BDD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161" y="5683763"/>
            <a:ext cx="1558479" cy="1169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May be an image of text that says 'p pons danubii'">
            <a:extLst>
              <a:ext uri="{FF2B5EF4-FFF2-40B4-BE49-F238E27FC236}">
                <a16:creationId xmlns:a16="http://schemas.microsoft.com/office/drawing/2014/main" id="{275D278B-BA95-4106-B99F-57F71353F5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229" y="4565"/>
            <a:ext cx="945376" cy="945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4D0727D8-D9D2-49D9-8609-1BBC7B1E85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055" y="16473"/>
            <a:ext cx="2346924" cy="64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9908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F5C19-D1CD-49B4-8462-0B4688106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2443" y="4928180"/>
            <a:ext cx="3521122" cy="1286354"/>
          </a:xfrm>
        </p:spPr>
        <p:txBody>
          <a:bodyPr>
            <a:normAutofit/>
          </a:bodyPr>
          <a:lstStyle/>
          <a:p>
            <a:pPr algn="r"/>
            <a:r>
              <a:rPr lang="hu-HU" sz="2400"/>
              <a:t>Renovácia západnej časti kastie</a:t>
            </a:r>
            <a:r>
              <a:rPr lang="sk-SK" sz="2400"/>
              <a:t>ľa</a:t>
            </a:r>
            <a:r>
              <a:rPr lang="hu-HU" sz="2400"/>
              <a:t> Esterházyovcov v Želiezovciach - 3. fáza</a:t>
            </a:r>
            <a:endParaRPr lang="en-US" sz="2400"/>
          </a:p>
        </p:txBody>
      </p:sp>
      <p:sp>
        <p:nvSpPr>
          <p:cNvPr id="82" name="Right Triangle 81">
            <a:extLst>
              <a:ext uri="{FF2B5EF4-FFF2-40B4-BE49-F238E27FC236}">
                <a16:creationId xmlns:a16="http://schemas.microsoft.com/office/drawing/2014/main" id="{23293907-0F26-4752-BCD0-3AC2C5026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31731" y="635538"/>
            <a:ext cx="680408" cy="849747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The roof of a building&#10;&#10;Description automatically generated">
            <a:extLst>
              <a:ext uri="{FF2B5EF4-FFF2-40B4-BE49-F238E27FC236}">
                <a16:creationId xmlns:a16="http://schemas.microsoft.com/office/drawing/2014/main" id="{FE985897-1A58-443A-A4A6-4252C5DF1B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" r="-10" b="7084"/>
          <a:stretch/>
        </p:blipFill>
        <p:spPr>
          <a:xfrm>
            <a:off x="2969841" y="1483803"/>
            <a:ext cx="1990594" cy="13747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BA29C2D-6138-4D32-940B-7B5D6E0975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9743" b="-2"/>
          <a:stretch/>
        </p:blipFill>
        <p:spPr>
          <a:xfrm>
            <a:off x="630125" y="2837669"/>
            <a:ext cx="2344059" cy="3416073"/>
          </a:xfrm>
          <a:prstGeom prst="rect">
            <a:avLst/>
          </a:prstGeom>
        </p:spPr>
      </p:pic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339141A8-FDFD-4ABE-A499-72C9669F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14143" y="991883"/>
            <a:ext cx="1371600" cy="2356777"/>
          </a:xfrm>
          <a:custGeom>
            <a:avLst/>
            <a:gdLst>
              <a:gd name="connsiteX0" fmla="*/ 0 w 1371600"/>
              <a:gd name="connsiteY0" fmla="*/ 0 h 2356777"/>
              <a:gd name="connsiteX1" fmla="*/ 0 w 1371600"/>
              <a:gd name="connsiteY1" fmla="*/ 1216152 h 2356777"/>
              <a:gd name="connsiteX2" fmla="*/ 4495 w 1371600"/>
              <a:gd name="connsiteY2" fmla="*/ 1216152 h 2356777"/>
              <a:gd name="connsiteX3" fmla="*/ 4495 w 1371600"/>
              <a:gd name="connsiteY3" fmla="*/ 2356777 h 2356777"/>
              <a:gd name="connsiteX4" fmla="*/ 1367105 w 1371600"/>
              <a:gd name="connsiteY4" fmla="*/ 2356777 h 2356777"/>
              <a:gd name="connsiteX5" fmla="*/ 1367105 w 1371600"/>
              <a:gd name="connsiteY5" fmla="*/ 1216152 h 2356777"/>
              <a:gd name="connsiteX6" fmla="*/ 1371600 w 1371600"/>
              <a:gd name="connsiteY6" fmla="*/ 1216152 h 2356777"/>
              <a:gd name="connsiteX7" fmla="*/ 1367105 w 1371600"/>
              <a:gd name="connsiteY7" fmla="*/ 1212166 h 2356777"/>
              <a:gd name="connsiteX8" fmla="*/ 1367105 w 1371600"/>
              <a:gd name="connsiteY8" fmla="*/ 1210176 h 2356777"/>
              <a:gd name="connsiteX9" fmla="*/ 1364860 w 1371600"/>
              <a:gd name="connsiteY9" fmla="*/ 1210176 h 2356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71600" h="2356777">
                <a:moveTo>
                  <a:pt x="0" y="0"/>
                </a:moveTo>
                <a:lnTo>
                  <a:pt x="0" y="1216152"/>
                </a:lnTo>
                <a:lnTo>
                  <a:pt x="4495" y="1216152"/>
                </a:lnTo>
                <a:lnTo>
                  <a:pt x="4495" y="2356777"/>
                </a:lnTo>
                <a:lnTo>
                  <a:pt x="1367105" y="2356777"/>
                </a:lnTo>
                <a:lnTo>
                  <a:pt x="1367105" y="1216152"/>
                </a:lnTo>
                <a:lnTo>
                  <a:pt x="1371600" y="1216152"/>
                </a:lnTo>
                <a:lnTo>
                  <a:pt x="1367105" y="1212166"/>
                </a:lnTo>
                <a:lnTo>
                  <a:pt x="1367105" y="1210176"/>
                </a:lnTo>
                <a:lnTo>
                  <a:pt x="1364860" y="1210176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1BCB6F-2940-4F5B-BFF8-B7B4E97533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224" r="7" b="21053"/>
          <a:stretch/>
        </p:blipFill>
        <p:spPr>
          <a:xfrm>
            <a:off x="630126" y="626994"/>
            <a:ext cx="1217216" cy="863632"/>
          </a:xfrm>
          <a:prstGeom prst="rect">
            <a:avLst/>
          </a:prstGeom>
        </p:spPr>
      </p:pic>
      <p:sp>
        <p:nvSpPr>
          <p:cNvPr id="86" name="Right Triangle 85">
            <a:extLst>
              <a:ext uri="{FF2B5EF4-FFF2-40B4-BE49-F238E27FC236}">
                <a16:creationId xmlns:a16="http://schemas.microsoft.com/office/drawing/2014/main" id="{E916EF49-F958-4F28-A999-F8FA8D09AF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206828" y="2437565"/>
            <a:ext cx="325600" cy="406635"/>
          </a:xfrm>
          <a:prstGeom prst="rtTriangle">
            <a:avLst/>
          </a:prstGeom>
          <a:solidFill>
            <a:srgbClr val="AF82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4" descr="A picture containing text, old, outdoor, house&#10;&#10;Description automatically generated">
            <a:extLst>
              <a:ext uri="{FF2B5EF4-FFF2-40B4-BE49-F238E27FC236}">
                <a16:creationId xmlns:a16="http://schemas.microsoft.com/office/drawing/2014/main" id="{0BF1B936-2D60-45CA-854E-5A021B1BB02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43" r="4" b="14645"/>
          <a:stretch/>
        </p:blipFill>
        <p:spPr>
          <a:xfrm>
            <a:off x="4062100" y="2848636"/>
            <a:ext cx="3471464" cy="1883664"/>
          </a:xfrm>
          <a:prstGeom prst="rect">
            <a:avLst/>
          </a:prstGeom>
        </p:spPr>
      </p:pic>
      <p:sp>
        <p:nvSpPr>
          <p:cNvPr id="88" name="Right Triangle 87">
            <a:extLst>
              <a:ext uri="{FF2B5EF4-FFF2-40B4-BE49-F238E27FC236}">
                <a16:creationId xmlns:a16="http://schemas.microsoft.com/office/drawing/2014/main" id="{A7665D74-DFEA-412C-928C-F090E6708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583914" y="3243055"/>
            <a:ext cx="1881096" cy="1092260"/>
          </a:xfrm>
          <a:prstGeom prst="rtTriangl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Right Triangle 89">
            <a:extLst>
              <a:ext uri="{FF2B5EF4-FFF2-40B4-BE49-F238E27FC236}">
                <a16:creationId xmlns:a16="http://schemas.microsoft.com/office/drawing/2014/main" id="{2335FEDF-EF88-4E68-9CF7-5A72EF32A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0435" y="1488222"/>
            <a:ext cx="1092260" cy="1364098"/>
          </a:xfrm>
          <a:prstGeom prst="rtTriangl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E8ADC8-51CE-40DE-A6FD-14568AF32F8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8979" r="2" b="7398"/>
          <a:stretch/>
        </p:blipFill>
        <p:spPr>
          <a:xfrm>
            <a:off x="7533564" y="635538"/>
            <a:ext cx="4028310" cy="2202131"/>
          </a:xfrm>
          <a:prstGeom prst="rect">
            <a:avLst/>
          </a:prstGeom>
        </p:spPr>
      </p:pic>
      <p:sp>
        <p:nvSpPr>
          <p:cNvPr id="92" name="Right Triangle 91">
            <a:extLst>
              <a:ext uri="{FF2B5EF4-FFF2-40B4-BE49-F238E27FC236}">
                <a16:creationId xmlns:a16="http://schemas.microsoft.com/office/drawing/2014/main" id="{837A7BE2-DF08-4ECE-A520-13927DBF4C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782961" y="4947446"/>
            <a:ext cx="1495517" cy="1117075"/>
          </a:xfrm>
          <a:prstGeom prst="rtTriangle">
            <a:avLst/>
          </a:prstGeom>
          <a:solidFill>
            <a:schemeClr val="accent3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D560D9C9-E4A6-41F9-B431-59D8FC9573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5297" y="3153048"/>
            <a:ext cx="3706577" cy="3061485"/>
          </a:xfrm>
        </p:spPr>
        <p:txBody>
          <a:bodyPr anchor="ctr">
            <a:normAutofit/>
          </a:bodyPr>
          <a:lstStyle/>
          <a:p>
            <a:r>
              <a:rPr lang="sk-SK" sz="1400" i="1" dirty="0"/>
              <a:t>Vedúci partner: mesto </a:t>
            </a:r>
            <a:r>
              <a:rPr lang="sk-SK" sz="1400" dirty="0"/>
              <a:t>Tata </a:t>
            </a:r>
          </a:p>
          <a:p>
            <a:r>
              <a:rPr lang="sk-SK" sz="1400" i="1" dirty="0"/>
              <a:t>Partneri projektu:, </a:t>
            </a:r>
            <a:r>
              <a:rPr lang="sk-SK" sz="1400" dirty="0"/>
              <a:t>Mesto Galanta,  Mesto Želiezovce (</a:t>
            </a:r>
            <a:r>
              <a:rPr lang="sk-SK" sz="1400" dirty="0" err="1"/>
              <a:t>Castelium</a:t>
            </a:r>
            <a:r>
              <a:rPr lang="sk-SK" sz="1400" dirty="0"/>
              <a:t>/Sacher), NÖF - </a:t>
            </a:r>
            <a:r>
              <a:rPr lang="sk-SK" sz="1400" dirty="0" err="1"/>
              <a:t>Nemzeti</a:t>
            </a:r>
            <a:r>
              <a:rPr lang="sk-SK" sz="1400" dirty="0"/>
              <a:t> </a:t>
            </a:r>
            <a:r>
              <a:rPr lang="sk-SK" sz="1400" dirty="0" err="1"/>
              <a:t>Örökségvédelmi</a:t>
            </a:r>
            <a:r>
              <a:rPr lang="sk-SK" sz="1400" dirty="0"/>
              <a:t> </a:t>
            </a:r>
            <a:r>
              <a:rPr lang="sk-SK" sz="1400" dirty="0" err="1"/>
              <a:t>Fejlesztési</a:t>
            </a:r>
            <a:r>
              <a:rPr lang="sk-SK" sz="1400" dirty="0"/>
              <a:t> </a:t>
            </a:r>
            <a:r>
              <a:rPr lang="sk-SK" sz="1400" dirty="0" err="1"/>
              <a:t>Nonprofit</a:t>
            </a:r>
            <a:r>
              <a:rPr lang="sk-SK" sz="1400" dirty="0"/>
              <a:t> Kft., </a:t>
            </a:r>
            <a:r>
              <a:rPr lang="pl-PL" sz="1400" dirty="0"/>
              <a:t>Združenie za rodnú zem Jánosa Esterházyho</a:t>
            </a:r>
            <a:endParaRPr lang="en-GB" sz="1400" dirty="0"/>
          </a:p>
          <a:p>
            <a:r>
              <a:rPr lang="sk-SK" sz="1400" i="1" dirty="0"/>
              <a:t>Náklady </a:t>
            </a:r>
            <a:r>
              <a:rPr lang="sk-SK" sz="1400" i="1"/>
              <a:t>na rekonštrukciu</a:t>
            </a:r>
            <a:r>
              <a:rPr lang="sk-SK" sz="1400"/>
              <a:t>: </a:t>
            </a:r>
            <a:r>
              <a:rPr lang="sk-SK" sz="1400" dirty="0"/>
              <a:t>0,5 M Euro / partner</a:t>
            </a:r>
          </a:p>
          <a:p>
            <a:r>
              <a:rPr lang="sk-SK" sz="1400" i="1" dirty="0"/>
              <a:t>Fondy</a:t>
            </a:r>
            <a:r>
              <a:rPr lang="sk-SK" sz="1400" dirty="0"/>
              <a:t>:  2021-2027 SKHU/ </a:t>
            </a:r>
            <a:r>
              <a:rPr lang="sk-SK" sz="1400" dirty="0" err="1"/>
              <a:t>Interreg</a:t>
            </a:r>
            <a:r>
              <a:rPr lang="sk-SK" sz="1400" dirty="0"/>
              <a:t> </a:t>
            </a:r>
            <a:r>
              <a:rPr lang="en-GB" sz="1400" dirty="0" err="1"/>
              <a:t>Opatrenie</a:t>
            </a:r>
            <a:r>
              <a:rPr lang="en-GB" sz="1400" dirty="0"/>
              <a:t> 2.4.1 - </a:t>
            </a:r>
            <a:r>
              <a:rPr lang="en-GB" sz="1400" dirty="0" err="1"/>
              <a:t>Zachovanie</a:t>
            </a:r>
            <a:r>
              <a:rPr lang="en-GB" sz="1400" dirty="0"/>
              <a:t> </a:t>
            </a:r>
            <a:r>
              <a:rPr lang="en-GB" sz="1400" dirty="0" err="1"/>
              <a:t>miestneho</a:t>
            </a:r>
            <a:r>
              <a:rPr lang="en-GB" sz="1400" dirty="0"/>
              <a:t> </a:t>
            </a:r>
            <a:r>
              <a:rPr lang="en-GB" sz="1400" dirty="0" err="1"/>
              <a:t>dedičstva</a:t>
            </a:r>
            <a:endParaRPr lang="sk-SK" sz="1400" dirty="0"/>
          </a:p>
          <a:p>
            <a:r>
              <a:rPr lang="sk-SK" sz="1400" i="1" dirty="0"/>
              <a:t>Zverejnenie výzvy: </a:t>
            </a:r>
            <a:r>
              <a:rPr lang="sk-SK" sz="1400" dirty="0"/>
              <a:t>12/2022</a:t>
            </a:r>
            <a:br>
              <a:rPr lang="en-GB" sz="1400" dirty="0"/>
            </a:br>
            <a:endParaRPr lang="sk-SK" sz="1400" dirty="0"/>
          </a:p>
          <a:p>
            <a:r>
              <a:rPr lang="sk-SK" sz="1400" i="1" dirty="0"/>
              <a:t> Implementácia: </a:t>
            </a:r>
            <a:r>
              <a:rPr lang="sk-SK" sz="1400" dirty="0"/>
              <a:t>2024-2026</a:t>
            </a:r>
          </a:p>
          <a:p>
            <a:endParaRPr lang="en-US" sz="1400" dirty="0"/>
          </a:p>
          <a:p>
            <a:pPr marL="0" indent="0">
              <a:buNone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147484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9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1A0D0588-7FED-4346-941D-04C02D4CCFE5}">
  <we:reference id="wa104178141" version="4.3.3.0" store="en-US" storeType="OMEX"/>
  <we:alternateReferences>
    <we:reference id="WA104178141" version="4.3.3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</TotalTime>
  <Words>395</Words>
  <Application>Microsoft Office PowerPoint</Application>
  <PresentationFormat>Širokouhlá</PresentationFormat>
  <Paragraphs>32</Paragraphs>
  <Slides>5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5</vt:i4>
      </vt:variant>
    </vt:vector>
  </HeadingPairs>
  <TitlesOfParts>
    <vt:vector size="11" baseType="lpstr">
      <vt:lpstr>DengXian Light</vt:lpstr>
      <vt:lpstr>Arial</vt:lpstr>
      <vt:lpstr>Calibri</vt:lpstr>
      <vt:lpstr>Calibri Light</vt:lpstr>
      <vt:lpstr>Times New Roman</vt:lpstr>
      <vt:lpstr>Office-téma</vt:lpstr>
      <vt:lpstr>Esterházy család emlékének a megőrzése</vt:lpstr>
      <vt:lpstr>  </vt:lpstr>
      <vt:lpstr>Vedúci partner: Mesto Tata  Projektové partnery:  NÖF, mesto Galanta, mesto Želiezovce </vt:lpstr>
      <vt:lpstr>Odborná konzultácia 16.12.2021</vt:lpstr>
      <vt:lpstr>Renovácia západnej časti kastieľa Esterházyovcov v Želiezovciach - 3. fáza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Balassa Bálint Múzeum teljeskörű rekontrkciója</dc:title>
  <dc:creator>Norbert Kotasz</dc:creator>
  <cp:lastModifiedBy>Admin</cp:lastModifiedBy>
  <cp:revision>352</cp:revision>
  <cp:lastPrinted>2021-12-09T19:32:39Z</cp:lastPrinted>
  <dcterms:created xsi:type="dcterms:W3CDTF">2021-05-09T11:18:16Z</dcterms:created>
  <dcterms:modified xsi:type="dcterms:W3CDTF">2021-12-21T15:46:58Z</dcterms:modified>
</cp:coreProperties>
</file>