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4" r:id="rId4"/>
    <p:sldId id="276" r:id="rId5"/>
    <p:sldId id="277" r:id="rId6"/>
    <p:sldId id="278" r:id="rId7"/>
    <p:sldId id="279" r:id="rId8"/>
    <p:sldId id="281" r:id="rId9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rbert Kotasz" userId="d5120c95-2717-4ce9-95f9-75b29eec24d6" providerId="ADAL" clId="{4587A7D8-019A-43FC-B1CF-FEA58E718C98}"/>
    <pc:docChg chg="custSel modSld">
      <pc:chgData name="Norbert Kotasz" userId="d5120c95-2717-4ce9-95f9-75b29eec24d6" providerId="ADAL" clId="{4587A7D8-019A-43FC-B1CF-FEA58E718C98}" dt="2021-12-23T09:17:36.106" v="3" actId="255"/>
      <pc:docMkLst>
        <pc:docMk/>
      </pc:docMkLst>
      <pc:sldChg chg="modSp mod">
        <pc:chgData name="Norbert Kotasz" userId="d5120c95-2717-4ce9-95f9-75b29eec24d6" providerId="ADAL" clId="{4587A7D8-019A-43FC-B1CF-FEA58E718C98}" dt="2021-12-23T09:17:36.106" v="3" actId="255"/>
        <pc:sldMkLst>
          <pc:docMk/>
          <pc:sldMk cId="3673307625" sldId="256"/>
        </pc:sldMkLst>
        <pc:spChg chg="mod">
          <ac:chgData name="Norbert Kotasz" userId="d5120c95-2717-4ce9-95f9-75b29eec24d6" providerId="ADAL" clId="{4587A7D8-019A-43FC-B1CF-FEA58E718C98}" dt="2021-12-23T09:17:36.106" v="3" actId="255"/>
          <ac:spMkLst>
            <pc:docMk/>
            <pc:sldMk cId="3673307625" sldId="256"/>
            <ac:spMk id="2" creationId="{24343CE3-139A-4828-973B-A6DD8D78496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FB6CD0-1E18-4BFA-825B-9FA17594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85923B4-D0BD-4D48-893B-AAF6A677B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B606B7-DDA7-4354-BA62-E86752DB0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7FBBE1A-53B8-4345-BAE7-62705C72B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AC5F683-452E-4F4B-92CC-ECCA3799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71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D86C72-6C96-4DE5-AD74-81A1DC5D2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310A5F7-6188-468E-8CC4-7A33F5210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FF35BA9-F547-4723-8506-CB2C790DD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41A303-91A1-4AFA-B1FA-7949CA64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77DB080-5030-476D-904B-EBDF658C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948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AFCC08E-454E-4452-83A6-C6CE03341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40282EC-985F-421C-BF03-EE6CA258D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788F05-5D15-4645-B991-7047B7171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7885641-AB2B-4968-8E76-CE95A592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DB4AFB3-A1E5-46A9-B9B7-E2B264B0E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645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C707E6-1F85-4E30-B8D0-15F555F15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07AF00-DB39-49C4-9A50-EA91467A9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77B1BEF-C728-490A-8DE7-CD9FABBA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E211B3F-BF7E-4273-A0F6-C6A124FE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15361ED-19B3-4D0D-8822-972B09CB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08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1BBC18-1554-4A28-BF32-C9DA4D55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7A3111F-4177-4528-AF60-68AD7074E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AA7FCD-0C2D-4C4A-AB77-615B83CB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26A3F92-22F5-42FF-9007-A21CE0B55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B01AFB2-2BA0-43E2-96ED-DABEB28F9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68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061741-84ED-42DE-929F-53CC35837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768050-9CB4-4C7B-86C9-463CA8050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B395E8E-DC5A-4163-8454-F338FAFC4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767BEDB-AE83-4CF4-87A6-C25D4F7F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4222C7A-68A5-497E-9588-5BCE1ECED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993B726-6126-4F55-A1EF-8450D30D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4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6E2328-597E-4041-BE12-0D536114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13261A8-13DD-4359-AF2E-CDC371E75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C620357-7757-4454-A313-72B3A100C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820590B-0D08-45CE-BFBB-32E76100D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7101DED-75F1-4F6F-8AAF-2C2CF7A706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7871196E-1A4B-44ED-BFD6-5DCD1B894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7BBFDB3-EA9A-4745-8B2C-749FA63B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2268615-ACA0-4035-A6E9-BEAFBC7C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126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DD7523-3992-4F03-95A8-F65DD755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991AB11-91C2-4133-86E6-BD2BB6D7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2419109-81BD-4613-84C5-C0724E458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10B7C29-AAF6-4FFB-A300-9B76D9064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43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66CC9FF-2E00-4F9C-BCCF-33B885217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47BBBDA-EF9C-47DE-9FDF-A5B839834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863B121-D63B-46A4-9869-A69E00A2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30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042D0B-5B15-40AD-AF66-66914E743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8565752-686C-4CD6-8D5B-BB7D1182F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22F11E2-3919-41EF-8CAE-7A82657F8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7590341-6607-427A-85D3-AC379A8C6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7422277-BC65-45C0-9447-D990A4B3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883189A-9AAD-4655-B446-90DDE5A9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26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D640DE-2BB6-48F4-AA00-7D8C8978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BD05BBE-4895-4470-A288-3A601A8E4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DC4A9A6-9C4A-4F6C-AD65-E5D171EF5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44A411F-FF5D-48B6-8423-CC9898FE3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C131C52-9CED-4DA4-80DC-517FB6B71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52990B3-CC41-41FC-BCBE-6D5733C5B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74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B60B642-12C4-486C-8658-4D19F23C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A8F59B8-3DD0-4B34-B9E1-D14FA9B87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CBCA823-9C26-4FDC-8865-2504B1F00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8546B-0F84-458D-AF22-D4CD742FEF84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DCF9821-7353-4A14-A20E-56E97F682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3BD6AF0-2722-468D-B511-225CAF89C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08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norbert.kotasz@projectentwicklung.com" TargetMode="External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hyperlink" Target="mailto:reka.rackoova@zeliezovce.s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Rectangle 10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62" name="Straight Connector 10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building, outdoor, porch, colonnade&#10;&#10;Description automatically generated">
            <a:extLst>
              <a:ext uri="{FF2B5EF4-FFF2-40B4-BE49-F238E27FC236}">
                <a16:creationId xmlns:a16="http://schemas.microsoft.com/office/drawing/2014/main" id="{9018C3D7-27D8-4F86-B981-270733665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1" y="2489994"/>
            <a:ext cx="2722563" cy="2019300"/>
          </a:xfrm>
          <a:prstGeom prst="rect">
            <a:avLst/>
          </a:prstGeom>
        </p:spPr>
      </p:pic>
      <p:pic>
        <p:nvPicPr>
          <p:cNvPr id="16" name="Obrázok 12">
            <a:extLst>
              <a:ext uri="{FF2B5EF4-FFF2-40B4-BE49-F238E27FC236}">
                <a16:creationId xmlns:a16="http://schemas.microsoft.com/office/drawing/2014/main" id="{BDAD5008-2091-4DDC-881E-00B635F6434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" y="6125397"/>
            <a:ext cx="2722563" cy="585788"/>
          </a:xfrm>
          <a:prstGeom prst="rect">
            <a:avLst/>
          </a:prstGeom>
        </p:spPr>
      </p:pic>
      <p:pic>
        <p:nvPicPr>
          <p:cNvPr id="15" name="Picture 14" descr="A white building with a red roof&#10;&#10;Description automatically generated with medium confidence">
            <a:extLst>
              <a:ext uri="{FF2B5EF4-FFF2-40B4-BE49-F238E27FC236}">
                <a16:creationId xmlns:a16="http://schemas.microsoft.com/office/drawing/2014/main" id="{0F60125E-CACF-4DCE-BE79-8CD020D9E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1" y="4675187"/>
            <a:ext cx="1595438" cy="1176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34E980-5DD8-481E-94EE-5B9A92127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647" y="5705439"/>
            <a:ext cx="1210506" cy="1085240"/>
          </a:xfrm>
          <a:prstGeom prst="rect">
            <a:avLst/>
          </a:prstGeom>
        </p:spPr>
      </p:pic>
      <p:pic>
        <p:nvPicPr>
          <p:cNvPr id="9" name="Picture 8" descr="A picture containing grass, outdoor, building, field&#10;&#10;Description automatically generated">
            <a:extLst>
              <a:ext uri="{FF2B5EF4-FFF2-40B4-BE49-F238E27FC236}">
                <a16:creationId xmlns:a16="http://schemas.microsoft.com/office/drawing/2014/main" id="{2CEBA5C8-AC14-455A-B192-D4BF01BFD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6" y="4710112"/>
            <a:ext cx="1501775" cy="1106488"/>
          </a:xfrm>
          <a:prstGeom prst="rect">
            <a:avLst/>
          </a:prstGeom>
        </p:spPr>
      </p:pic>
      <p:pic>
        <p:nvPicPr>
          <p:cNvPr id="5" name="Picture 2" descr="Základná umelecká škola Franza Schuberta">
            <a:extLst>
              <a:ext uri="{FF2B5EF4-FFF2-40B4-BE49-F238E27FC236}">
                <a16:creationId xmlns:a16="http://schemas.microsoft.com/office/drawing/2014/main" id="{89052B9D-8BF9-485E-B2C4-CACB8B206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700" y="5887200"/>
            <a:ext cx="914454" cy="9134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6038417-AB3C-49F5-B962-30C6C6DA85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546" r="2" b="7086"/>
          <a:stretch/>
        </p:blipFill>
        <p:spPr>
          <a:xfrm>
            <a:off x="8060996" y="2310834"/>
            <a:ext cx="3659530" cy="3453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3B6701-4B28-47EE-A23F-7585F5846C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8370" y="6114403"/>
            <a:ext cx="2259971" cy="554038"/>
          </a:xfrm>
          <a:prstGeom prst="rect">
            <a:avLst/>
          </a:prstGeom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D5D115E1-B192-41EA-91F7-99D0C5F76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2966" y="2506872"/>
            <a:ext cx="4014860" cy="18442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6696B7-0391-4487-B087-2FE5E92A0C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872" r="-1" b="13677"/>
          <a:stretch/>
        </p:blipFill>
        <p:spPr>
          <a:xfrm>
            <a:off x="3823216" y="4597167"/>
            <a:ext cx="3865369" cy="125435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4343CE3-139A-4828-973B-A6DD8D78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73" y="466578"/>
            <a:ext cx="11139854" cy="930447"/>
          </a:xfrm>
        </p:spPr>
        <p:txBody>
          <a:bodyPr>
            <a:normAutofit fontScale="90000"/>
          </a:bodyPr>
          <a:lstStyle/>
          <a:p>
            <a:r>
              <a:rPr lang="hu-HU" sz="2000" b="1" dirty="0" err="1">
                <a:solidFill>
                  <a:srgbClr val="FFFFFF"/>
                </a:solidFill>
              </a:rPr>
              <a:t>CoME</a:t>
            </a:r>
            <a:r>
              <a:rPr lang="hu-HU" sz="2000" b="1" dirty="0">
                <a:solidFill>
                  <a:srgbClr val="FFFFFF"/>
                </a:solidFill>
              </a:rPr>
              <a:t>-in 2.0</a:t>
            </a:r>
            <a:br>
              <a:rPr lang="en-GB" sz="1400" dirty="0">
                <a:solidFill>
                  <a:srgbClr val="FFFFFF"/>
                </a:solidFill>
              </a:rPr>
            </a:br>
            <a:br>
              <a:rPr lang="hu-HU" sz="1400" dirty="0">
                <a:solidFill>
                  <a:srgbClr val="FFFFFF"/>
                </a:solidFill>
              </a:rPr>
            </a:br>
            <a:r>
              <a:rPr lang="hu-HU" sz="1600" dirty="0">
                <a:solidFill>
                  <a:srgbClr val="FFFFFF"/>
                </a:solidFill>
              </a:rPr>
              <a:t>Az esztergomi Balassa Bálint Múzeum (BBM</a:t>
            </a:r>
            <a:r>
              <a:rPr lang="en-GB" sz="1600" dirty="0">
                <a:solidFill>
                  <a:srgbClr val="FFFFFF"/>
                </a:solidFill>
              </a:rPr>
              <a:t>, I. f</a:t>
            </a:r>
            <a:r>
              <a:rPr lang="hu-HU" sz="1600" dirty="0" err="1">
                <a:solidFill>
                  <a:srgbClr val="FFFFFF"/>
                </a:solidFill>
              </a:rPr>
              <a:t>ázis</a:t>
            </a:r>
            <a:r>
              <a:rPr lang="hu-HU" sz="1600" dirty="0">
                <a:solidFill>
                  <a:srgbClr val="FFFFFF"/>
                </a:solidFill>
              </a:rPr>
              <a:t>) 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r>
              <a:rPr lang="hu-HU" sz="1600" dirty="0">
                <a:solidFill>
                  <a:srgbClr val="FFFFFF"/>
                </a:solidFill>
              </a:rPr>
              <a:t>és a </a:t>
            </a:r>
            <a:r>
              <a:rPr lang="en-GB" sz="1600" dirty="0">
                <a:solidFill>
                  <a:srgbClr val="FFFFFF"/>
                </a:solidFill>
              </a:rPr>
              <a:t>z</a:t>
            </a:r>
            <a:r>
              <a:rPr lang="hu-HU" sz="1600" dirty="0" err="1">
                <a:solidFill>
                  <a:srgbClr val="FFFFFF"/>
                </a:solidFill>
              </a:rPr>
              <a:t>selízi</a:t>
            </a:r>
            <a:r>
              <a:rPr lang="hu-HU" sz="1600" dirty="0">
                <a:solidFill>
                  <a:srgbClr val="FFFFFF"/>
                </a:solidFill>
              </a:rPr>
              <a:t> Esterházy kastély (II. fázis) részleges felújítása</a:t>
            </a:r>
            <a:br>
              <a:rPr lang="en-GB" sz="1600" dirty="0">
                <a:solidFill>
                  <a:srgbClr val="FFFFFF"/>
                </a:solidFill>
              </a:rPr>
            </a:br>
            <a:r>
              <a:rPr lang="sk-SK" sz="1600" i="1" dirty="0">
                <a:solidFill>
                  <a:srgbClr val="FFFFFF"/>
                </a:solidFill>
              </a:rPr>
              <a:t>Čiastočná rekonštrukcia </a:t>
            </a:r>
            <a:r>
              <a:rPr lang="en-GB" sz="1600" i="1" dirty="0" err="1">
                <a:solidFill>
                  <a:srgbClr val="FFFFFF"/>
                </a:solidFill>
              </a:rPr>
              <a:t>múzea</a:t>
            </a:r>
            <a:r>
              <a:rPr lang="en-GB" sz="1600" i="1" dirty="0">
                <a:solidFill>
                  <a:srgbClr val="FFFFFF"/>
                </a:solidFill>
              </a:rPr>
              <a:t> </a:t>
            </a:r>
            <a:r>
              <a:rPr lang="en-GB" sz="1600" i="1" dirty="0" err="1">
                <a:solidFill>
                  <a:srgbClr val="FFFFFF"/>
                </a:solidFill>
              </a:rPr>
              <a:t>Bálinta</a:t>
            </a:r>
            <a:r>
              <a:rPr lang="en-GB" sz="1600" i="1" dirty="0">
                <a:solidFill>
                  <a:srgbClr val="FFFFFF"/>
                </a:solidFill>
              </a:rPr>
              <a:t> </a:t>
            </a:r>
            <a:r>
              <a:rPr lang="en-GB" sz="1600" i="1" dirty="0" err="1">
                <a:solidFill>
                  <a:srgbClr val="FFFFFF"/>
                </a:solidFill>
              </a:rPr>
              <a:t>Balassu</a:t>
            </a:r>
            <a:r>
              <a:rPr lang="sk-SK" sz="1600" i="1" dirty="0">
                <a:solidFill>
                  <a:srgbClr val="FFFFFF"/>
                </a:solidFill>
              </a:rPr>
              <a:t> v Ostrihome (BBM, I. fáza)</a:t>
            </a:r>
            <a:r>
              <a:rPr lang="en-GB" sz="1600" i="1" dirty="0">
                <a:solidFill>
                  <a:srgbClr val="FFFFFF"/>
                </a:solidFill>
              </a:rPr>
              <a:t> a </a:t>
            </a:r>
            <a:r>
              <a:rPr lang="sk-SK" sz="1600" i="1" dirty="0">
                <a:solidFill>
                  <a:srgbClr val="FFFFFF"/>
                </a:solidFill>
              </a:rPr>
              <a:t>k</a:t>
            </a:r>
            <a:r>
              <a:rPr lang="en-GB" sz="1600" i="1" dirty="0">
                <a:solidFill>
                  <a:srgbClr val="FFFFFF"/>
                </a:solidFill>
              </a:rPr>
              <a:t>a</a:t>
            </a:r>
            <a:r>
              <a:rPr lang="sk-SK" sz="1600" i="1" dirty="0" err="1">
                <a:solidFill>
                  <a:srgbClr val="FFFFFF"/>
                </a:solidFill>
              </a:rPr>
              <a:t>štieľa</a:t>
            </a:r>
            <a:r>
              <a:rPr lang="sk-SK" sz="1600" i="1" dirty="0">
                <a:solidFill>
                  <a:srgbClr val="FFFFFF"/>
                </a:solidFill>
              </a:rPr>
              <a:t> </a:t>
            </a:r>
            <a:r>
              <a:rPr lang="en-GB" sz="1600" i="1" dirty="0" err="1">
                <a:solidFill>
                  <a:srgbClr val="FFFFFF"/>
                </a:solidFill>
              </a:rPr>
              <a:t>Esterházy</a:t>
            </a:r>
            <a:r>
              <a:rPr lang="sk-SK" sz="1600" i="1" dirty="0" err="1">
                <a:solidFill>
                  <a:srgbClr val="FFFFFF"/>
                </a:solidFill>
              </a:rPr>
              <a:t>ovcov</a:t>
            </a:r>
            <a:r>
              <a:rPr lang="sk-SK" sz="1600" i="1" dirty="0">
                <a:solidFill>
                  <a:srgbClr val="FFFFFF"/>
                </a:solidFill>
              </a:rPr>
              <a:t> v Želiezovciach ( II. fáza).</a:t>
            </a:r>
            <a:endParaRPr lang="en-GB" sz="1600" i="1" dirty="0">
              <a:solidFill>
                <a:srgbClr val="FFFFFF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F653A4E-2AA6-4D1E-A8F7-2FB87638B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11187"/>
            <a:ext cx="9144000" cy="420001"/>
          </a:xfrm>
        </p:spPr>
        <p:txBody>
          <a:bodyPr>
            <a:norm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Készítette/</a:t>
            </a:r>
            <a:r>
              <a:rPr lang="hu-HU" sz="1200" dirty="0" err="1">
                <a:solidFill>
                  <a:schemeClr val="bg1"/>
                </a:solidFill>
              </a:rPr>
              <a:t>Pripravil</a:t>
            </a:r>
            <a:r>
              <a:rPr lang="hu-HU" sz="1200" dirty="0">
                <a:solidFill>
                  <a:schemeClr val="bg1"/>
                </a:solidFill>
              </a:rPr>
              <a:t>: Norbert Kotasz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07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3A50D8-7019-45E3-A04B-47CCEFAC5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04" y="1"/>
            <a:ext cx="5191125" cy="923386"/>
          </a:xfrm>
        </p:spPr>
        <p:txBody>
          <a:bodyPr>
            <a:normAutofit/>
          </a:bodyPr>
          <a:lstStyle/>
          <a:p>
            <a:r>
              <a:rPr lang="hu-HU" b="1" dirty="0"/>
              <a:t>BBM-</a:t>
            </a:r>
            <a:r>
              <a:rPr lang="hu-HU" b="1" dirty="0" err="1"/>
              <a:t>ről</a:t>
            </a:r>
            <a:r>
              <a:rPr lang="hu-HU" b="1" dirty="0"/>
              <a:t> röviden</a:t>
            </a:r>
            <a:endParaRPr lang="en-GB" b="1" dirty="0"/>
          </a:p>
        </p:txBody>
      </p:sp>
      <p:pic>
        <p:nvPicPr>
          <p:cNvPr id="7" name="Obrázok 12">
            <a:extLst>
              <a:ext uri="{FF2B5EF4-FFF2-40B4-BE49-F238E27FC236}">
                <a16:creationId xmlns:a16="http://schemas.microsoft.com/office/drawing/2014/main" id="{E8FE3091-18D7-4C82-BDB6-E5A3C2D431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3856" y="554031"/>
            <a:ext cx="4336412" cy="923386"/>
          </a:xfrm>
          <a:prstGeom prst="rect">
            <a:avLst/>
          </a:prstGeom>
          <a:noFill/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2F9EF939-A27C-466E-9E59-1B98034E5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8903"/>
            <a:ext cx="6953982" cy="5676404"/>
          </a:xfrm>
        </p:spPr>
        <p:txBody>
          <a:bodyPr>
            <a:noAutofit/>
          </a:bodyPr>
          <a:lstStyle/>
          <a:p>
            <a:pPr algn="just"/>
            <a:r>
              <a:rPr lang="hu-HU" sz="1200" dirty="0"/>
              <a:t>A múzeum törzsgyűjteményének alapját a volt Esztergomi Szent Benedek Rendi Főgimnázium 1860-as évektől regisztrált régiség- és éremgyűjteménye, </a:t>
            </a:r>
            <a:r>
              <a:rPr lang="hu-HU" sz="1200" dirty="0" err="1"/>
              <a:t>Knauz</a:t>
            </a:r>
            <a:r>
              <a:rPr lang="hu-HU" sz="1200" dirty="0"/>
              <a:t> Nándor püspök és más gyűjtők (Rényi Rezső, Némethy Lajos, Brenner Ferenc, </a:t>
            </a:r>
            <a:r>
              <a:rPr lang="hu-HU" sz="1200" dirty="0" err="1"/>
              <a:t>Einczinger</a:t>
            </a:r>
            <a:r>
              <a:rPr lang="hu-HU" sz="1200" dirty="0"/>
              <a:t> Ferenc, Reviczky Elemér stb.) régiséggyűjteményei képezték. Ferenczy Jákó bencés igazgató 1875-ben alapította meg a helyi „Múzeum Egyletet”. 1891-92-ben </a:t>
            </a:r>
            <a:r>
              <a:rPr lang="hu-HU" sz="1200" dirty="0" err="1"/>
              <a:t>Récsey</a:t>
            </a:r>
            <a:r>
              <a:rPr lang="hu-HU" sz="1200" dirty="0"/>
              <a:t> Viktor és </a:t>
            </a:r>
            <a:r>
              <a:rPr lang="hu-HU" sz="1200" dirty="0" err="1"/>
              <a:t>Knauz</a:t>
            </a:r>
            <a:r>
              <a:rPr lang="hu-HU" sz="1200" dirty="0"/>
              <a:t> Nándor már jelentős ásatásokat végzett Esztergom területén. 1894-ben, </a:t>
            </a:r>
            <a:r>
              <a:rPr lang="hu-HU" sz="1200" dirty="0" err="1"/>
              <a:t>Knauz</a:t>
            </a:r>
            <a:r>
              <a:rPr lang="hu-HU" sz="1200" dirty="0"/>
              <a:t> Nándor felhívására alakult meg az Esztergom-vidéki Régészeti és Történelmi Társulat amelynek célja:</a:t>
            </a:r>
          </a:p>
          <a:p>
            <a:pPr algn="just"/>
            <a:r>
              <a:rPr lang="hu-HU" sz="1200" dirty="0"/>
              <a:t>„Esztergomban és vidékén (Esztergom-, Bars- és Hontmegyékben) lévő őskori, ó- és középkori régiségek felkutatása és gyűjtése ajándékozás, vásárlás, becserélés és ásatások eszközlése útján s azoknak a társulat székhelyén alapitandó régiségtárban való közszemlére s tudományos </a:t>
            </a:r>
            <a:r>
              <a:rPr lang="hu-HU" sz="1200" dirty="0" err="1"/>
              <a:t>czélra</a:t>
            </a:r>
            <a:r>
              <a:rPr lang="hu-HU" sz="1200" dirty="0"/>
              <a:t> szolgáló rendszeres </a:t>
            </a:r>
            <a:r>
              <a:rPr lang="hu-HU" sz="1200" dirty="0" err="1"/>
              <a:t>felállitása</a:t>
            </a:r>
            <a:r>
              <a:rPr lang="hu-HU" sz="1200" dirty="0"/>
              <a:t>. A történelmi kutatás az illető vidék első sorban Esztergommegye és város </a:t>
            </a:r>
            <a:r>
              <a:rPr lang="hu-HU" sz="1200" dirty="0" err="1"/>
              <a:t>monographiájának</a:t>
            </a:r>
            <a:r>
              <a:rPr lang="hu-HU" sz="1200" dirty="0"/>
              <a:t> </a:t>
            </a:r>
            <a:r>
              <a:rPr lang="hu-HU" sz="1200" dirty="0" err="1"/>
              <a:t>előkészitésére</a:t>
            </a:r>
            <a:r>
              <a:rPr lang="hu-HU" sz="1200" dirty="0"/>
              <a:t> és </a:t>
            </a:r>
            <a:r>
              <a:rPr lang="hu-HU" sz="1200" dirty="0" err="1"/>
              <a:t>megirására</a:t>
            </a:r>
            <a:r>
              <a:rPr lang="hu-HU" sz="1200" dirty="0"/>
              <a:t> irányul.”</a:t>
            </a:r>
          </a:p>
          <a:p>
            <a:pPr algn="just"/>
            <a:r>
              <a:rPr lang="hu-HU" sz="1200" dirty="0"/>
              <a:t>1913 és 1933 között különböző épületekben működött a múzeum, amely ekkor visszaköltözött a </a:t>
            </a:r>
            <a:r>
              <a:rPr lang="hu-HU" sz="1200" dirty="0" err="1"/>
              <a:t>Bibliotheka</a:t>
            </a:r>
            <a:r>
              <a:rPr lang="hu-HU" sz="1200" dirty="0"/>
              <a:t> épületébe, ahol 1989-ig maradt.</a:t>
            </a:r>
          </a:p>
          <a:p>
            <a:pPr algn="just"/>
            <a:r>
              <a:rPr lang="hu-HU" sz="1200" dirty="0"/>
              <a:t>A II. Világháború után államosították a gyűjteményt, (ekkor kapta a „Balassa Bálint Múzeum” elnevezést), amelynek élére </a:t>
            </a:r>
            <a:r>
              <a:rPr lang="hu-HU" sz="1200" dirty="0" err="1"/>
              <a:t>Zolnay</a:t>
            </a:r>
            <a:r>
              <a:rPr lang="hu-HU" sz="1200" dirty="0"/>
              <a:t> Lászlót nevezték ki (1951-1959), akit Nagy Zoltán követett (1961-1969). Nevezettek működésük idején szakmai felügyeletet gyakoroltak a többi egyházi gyűjtemény (Keresztény Múzeum, Kincstár) fölött is, sőt 1961-től az egyházi tulajdonban lévő egykori királyi palota feltárt és látogatható épületegyüttesét is államosítva, azt a Balassa Bálint Múzeumhoz csatolták. (Az esztergomi királyi várpalota feltárása és helyreállítása eredményeként 1938-ban létrejött kiállítási hely a várban 1961-ig egyházi kezelésben volt, 1961 — 1963 között tartozott a Balassa Bálint Múzeumhoz. 1963-tól a Vármúzeum önálló múzeumként működik, az esztergomi Vár területére kiterjedő kutatási területtel.) (Intézményünk Nagy Zoltán vezetésével egységes múzeumként működött – 1964-ig, amikor a megyei múzeumi szervezetek kialakulásával egy időben a Művelődésügyi Minisztérium és a Komárom megyei Tanács közös megállapodása szerint – a régészeti feltárások és helyreállítás idejére – a királyi palotát Vármúzeum néven a Minisztérium kezelésébe vonták, de a korábbi igazgató továbbra is mindkét intézmény vezetője maradt.)</a:t>
            </a:r>
          </a:p>
          <a:p>
            <a:pPr algn="just"/>
            <a:r>
              <a:rPr lang="hu-HU" sz="1200" dirty="0"/>
              <a:t>1969-2012-ig, több mint 40 éven át dr. Horváth István régész volt a Balassa Bálint Múzeum igazgatója. 2012 májustól-2013. januárig dr. </a:t>
            </a:r>
            <a:r>
              <a:rPr lang="hu-HU" sz="1200" dirty="0" err="1"/>
              <a:t>Tari</a:t>
            </a:r>
            <a:r>
              <a:rPr lang="hu-HU" sz="1200" dirty="0"/>
              <a:t> Edit régész vezette az intézményt, a Magyar Nemzeti Múzeumba történő beolvadásig.</a:t>
            </a:r>
          </a:p>
          <a:p>
            <a:pPr algn="just"/>
            <a:r>
              <a:rPr lang="hu-HU" sz="1200" dirty="0"/>
              <a:t>2013. január 1-től egy kormányhatározatot követően megszűnt múzeumunk önállósága, és a Magyar Nemzeti Múzeum filiáléjaként működik tovább, egységben a MNM </a:t>
            </a:r>
            <a:r>
              <a:rPr lang="hu-HU" sz="1200" dirty="0" err="1"/>
              <a:t>Vármúzeumával</a:t>
            </a:r>
            <a:r>
              <a:rPr lang="hu-HU" sz="1200" dirty="0"/>
              <a:t>. Új neve: MNM Balassa Bálint </a:t>
            </a:r>
            <a:r>
              <a:rPr lang="hu-HU" sz="1200" dirty="0" err="1"/>
              <a:t>Múzeuma</a:t>
            </a:r>
            <a:r>
              <a:rPr lang="hu-HU" sz="1200" dirty="0"/>
              <a:t>. Rezi Kató Gábor igazgatása alatt ismét összevonják a Balassa Bálint Múzeumot és a Vármúzeumot.</a:t>
            </a:r>
            <a:endParaRPr lang="en-GB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6330E-FBBA-47D3-8B3B-9748A4D98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834" y="2140099"/>
            <a:ext cx="3508448" cy="8489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296DC4-9DCF-4E2B-B3DF-44E25C8C6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726" y="3419454"/>
            <a:ext cx="1540207" cy="1388013"/>
          </a:xfrm>
          <a:prstGeom prst="rect">
            <a:avLst/>
          </a:prstGeom>
        </p:spPr>
      </p:pic>
      <p:pic>
        <p:nvPicPr>
          <p:cNvPr id="11" name="Picture 2" descr="Základná umelecká škola Franza Schuberta">
            <a:extLst>
              <a:ext uri="{FF2B5EF4-FFF2-40B4-BE49-F238E27FC236}">
                <a16:creationId xmlns:a16="http://schemas.microsoft.com/office/drawing/2014/main" id="{777F72AF-2175-413B-BF88-002A1B7AF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72053" y="4968316"/>
            <a:ext cx="1388004" cy="138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003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3448D-307D-44DF-8440-9CC518736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68" y="151854"/>
            <a:ext cx="5191125" cy="923387"/>
          </a:xfrm>
        </p:spPr>
        <p:txBody>
          <a:bodyPr>
            <a:normAutofit/>
          </a:bodyPr>
          <a:lstStyle/>
          <a:p>
            <a:r>
              <a:rPr lang="sk-SK" b="1" dirty="0" err="1"/>
              <a:t>Vkrátkosti</a:t>
            </a:r>
            <a:r>
              <a:rPr lang="sk-SK" b="1" dirty="0"/>
              <a:t> o BBM</a:t>
            </a:r>
            <a:endParaRPr lang="en-GB" b="1" dirty="0"/>
          </a:p>
        </p:txBody>
      </p:sp>
      <p:pic>
        <p:nvPicPr>
          <p:cNvPr id="7" name="Obrázok 12">
            <a:extLst>
              <a:ext uri="{FF2B5EF4-FFF2-40B4-BE49-F238E27FC236}">
                <a16:creationId xmlns:a16="http://schemas.microsoft.com/office/drawing/2014/main" id="{8A9D74DB-DD84-4E12-A573-37BF4D5F1D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3856" y="554031"/>
            <a:ext cx="4336412" cy="923386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3AB50-9FD0-4CA2-8F6B-1A5E3D4A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5346"/>
            <a:ext cx="7204405" cy="5652654"/>
          </a:xfrm>
        </p:spPr>
        <p:txBody>
          <a:bodyPr>
            <a:noAutofit/>
          </a:bodyPr>
          <a:lstStyle/>
          <a:p>
            <a:pPr algn="just"/>
            <a:r>
              <a:rPr lang="en-GB" sz="1200" i="1" dirty="0" err="1"/>
              <a:t>Hlavná</a:t>
            </a:r>
            <a:r>
              <a:rPr lang="en-GB" sz="1200" i="1" dirty="0"/>
              <a:t> </a:t>
            </a:r>
            <a:r>
              <a:rPr lang="en-GB" sz="1200" i="1" dirty="0" err="1"/>
              <a:t>zbierka</a:t>
            </a:r>
            <a:r>
              <a:rPr lang="en-GB" sz="1200" i="1" dirty="0"/>
              <a:t> </a:t>
            </a:r>
            <a:r>
              <a:rPr lang="en-GB" sz="1200" i="1" dirty="0" err="1"/>
              <a:t>múzea</a:t>
            </a:r>
            <a:r>
              <a:rPr lang="en-GB" sz="1200" i="1" dirty="0"/>
              <a:t> je </a:t>
            </a:r>
            <a:r>
              <a:rPr lang="en-GB" sz="1200" i="1" dirty="0" err="1"/>
              <a:t>založená</a:t>
            </a:r>
            <a:r>
              <a:rPr lang="en-GB" sz="1200" i="1" dirty="0"/>
              <a:t> na </a:t>
            </a:r>
            <a:r>
              <a:rPr lang="en-GB" sz="1200" i="1" dirty="0" err="1"/>
              <a:t>zbierke</a:t>
            </a:r>
            <a:r>
              <a:rPr lang="en-GB" sz="1200" i="1" dirty="0"/>
              <a:t> </a:t>
            </a:r>
            <a:r>
              <a:rPr lang="en-GB" sz="1200" i="1" dirty="0" err="1"/>
              <a:t>starožitností</a:t>
            </a:r>
            <a:r>
              <a:rPr lang="en-GB" sz="1200" i="1" dirty="0"/>
              <a:t> a </a:t>
            </a:r>
            <a:r>
              <a:rPr lang="en-GB" sz="1200" i="1" dirty="0" err="1"/>
              <a:t>medailí</a:t>
            </a:r>
            <a:r>
              <a:rPr lang="en-GB" sz="1200" i="1" dirty="0"/>
              <a:t> </a:t>
            </a:r>
            <a:r>
              <a:rPr lang="en-GB" sz="1200" i="1" dirty="0" err="1"/>
              <a:t>bývalej</a:t>
            </a:r>
            <a:r>
              <a:rPr lang="en-GB" sz="1200" i="1" dirty="0"/>
              <a:t> </a:t>
            </a:r>
            <a:r>
              <a:rPr lang="en-GB" sz="1200" i="1" dirty="0" err="1"/>
              <a:t>strednej</a:t>
            </a:r>
            <a:r>
              <a:rPr lang="en-GB" sz="1200" i="1" dirty="0"/>
              <a:t> </a:t>
            </a:r>
            <a:r>
              <a:rPr lang="en-GB" sz="1200" i="1" dirty="0" err="1"/>
              <a:t>školy</a:t>
            </a:r>
            <a:r>
              <a:rPr lang="en-GB" sz="1200" i="1" dirty="0"/>
              <a:t> </a:t>
            </a:r>
            <a:r>
              <a:rPr lang="en-GB" sz="1200" i="1" dirty="0" err="1"/>
              <a:t>sv</a:t>
            </a:r>
            <a:r>
              <a:rPr lang="en-GB" sz="1200" i="1" dirty="0"/>
              <a:t>. </a:t>
            </a:r>
            <a:r>
              <a:rPr lang="en-GB" sz="1200" i="1" dirty="0" err="1"/>
              <a:t>Benedikta</a:t>
            </a:r>
            <a:r>
              <a:rPr lang="en-GB" sz="1200" i="1" dirty="0"/>
              <a:t> v </a:t>
            </a:r>
            <a:r>
              <a:rPr lang="en-GB" sz="1200" i="1" dirty="0" err="1"/>
              <a:t>Ostrihome</a:t>
            </a:r>
            <a:r>
              <a:rPr lang="en-GB" sz="1200" i="1" dirty="0"/>
              <a:t>, </a:t>
            </a:r>
            <a:r>
              <a:rPr lang="en-GB" sz="1200" i="1" dirty="0" err="1"/>
              <a:t>registrovanej</a:t>
            </a:r>
            <a:r>
              <a:rPr lang="en-GB" sz="1200" i="1" dirty="0"/>
              <a:t> od 60. </a:t>
            </a:r>
            <a:r>
              <a:rPr lang="en-GB" sz="1200" i="1" dirty="0" err="1"/>
              <a:t>rokov</a:t>
            </a:r>
            <a:r>
              <a:rPr lang="en-GB" sz="1200" i="1" dirty="0"/>
              <a:t> 19. </a:t>
            </a:r>
            <a:r>
              <a:rPr lang="en-GB" sz="1200" i="1" dirty="0" err="1"/>
              <a:t>storočia</a:t>
            </a:r>
            <a:r>
              <a:rPr lang="en-GB" sz="1200" i="1" dirty="0"/>
              <a:t>, </a:t>
            </a:r>
            <a:r>
              <a:rPr lang="en-GB" sz="1200" i="1" dirty="0" err="1"/>
              <a:t>biskupa</a:t>
            </a:r>
            <a:r>
              <a:rPr lang="en-GB" sz="1200" i="1" dirty="0"/>
              <a:t> </a:t>
            </a:r>
            <a:r>
              <a:rPr lang="en-GB" sz="1200" i="1" dirty="0" err="1"/>
              <a:t>Nándora</a:t>
            </a:r>
            <a:r>
              <a:rPr lang="en-GB" sz="1200" i="1" dirty="0"/>
              <a:t> </a:t>
            </a:r>
            <a:r>
              <a:rPr lang="en-GB" sz="1200" i="1" dirty="0" err="1"/>
              <a:t>Knauza</a:t>
            </a:r>
            <a:r>
              <a:rPr lang="en-GB" sz="1200" i="1" dirty="0"/>
              <a:t> a </a:t>
            </a:r>
            <a:r>
              <a:rPr lang="en-GB" sz="1200" i="1" dirty="0" err="1"/>
              <a:t>ďalších</a:t>
            </a:r>
            <a:r>
              <a:rPr lang="en-GB" sz="1200" i="1" dirty="0"/>
              <a:t> </a:t>
            </a:r>
            <a:r>
              <a:rPr lang="en-GB" sz="1200" i="1" dirty="0" err="1"/>
              <a:t>zberateľov</a:t>
            </a:r>
            <a:r>
              <a:rPr lang="en-GB" sz="1200" i="1" dirty="0"/>
              <a:t> (</a:t>
            </a:r>
            <a:r>
              <a:rPr lang="en-GB" sz="1200" i="1" dirty="0" err="1"/>
              <a:t>Rezső</a:t>
            </a:r>
            <a:r>
              <a:rPr lang="en-GB" sz="1200" i="1" dirty="0"/>
              <a:t> </a:t>
            </a:r>
            <a:r>
              <a:rPr lang="en-GB" sz="1200" i="1" dirty="0" err="1"/>
              <a:t>Rényi</a:t>
            </a:r>
            <a:r>
              <a:rPr lang="en-GB" sz="1200" i="1" dirty="0"/>
              <a:t>, Lajos </a:t>
            </a:r>
            <a:r>
              <a:rPr lang="en-GB" sz="1200" i="1" dirty="0" err="1"/>
              <a:t>Némethy</a:t>
            </a:r>
            <a:r>
              <a:rPr lang="en-GB" sz="1200" i="1" dirty="0"/>
              <a:t>, Ferenc Brenner, Ferenc </a:t>
            </a:r>
            <a:r>
              <a:rPr lang="en-GB" sz="1200" i="1" dirty="0" err="1"/>
              <a:t>Einczinger</a:t>
            </a:r>
            <a:r>
              <a:rPr lang="en-GB" sz="1200" i="1" dirty="0"/>
              <a:t>, </a:t>
            </a:r>
            <a:r>
              <a:rPr lang="en-GB" sz="1200" i="1" dirty="0" err="1"/>
              <a:t>Elemér</a:t>
            </a:r>
            <a:r>
              <a:rPr lang="en-GB" sz="1200" i="1" dirty="0"/>
              <a:t> </a:t>
            </a:r>
            <a:r>
              <a:rPr lang="en-GB" sz="1200" i="1" dirty="0" err="1"/>
              <a:t>Reviczky</a:t>
            </a:r>
            <a:r>
              <a:rPr lang="en-GB" sz="1200" i="1" dirty="0"/>
              <a:t> , </a:t>
            </a:r>
            <a:r>
              <a:rPr lang="en-GB" sz="1200" i="1" dirty="0" err="1"/>
              <a:t>atď</a:t>
            </a:r>
            <a:r>
              <a:rPr lang="en-GB" sz="1200" i="1" dirty="0"/>
              <a:t>.). </a:t>
            </a:r>
            <a:r>
              <a:rPr lang="en-GB" sz="1200" i="1" dirty="0" err="1"/>
              <a:t>Benediktínsky</a:t>
            </a:r>
            <a:r>
              <a:rPr lang="en-GB" sz="1200" i="1" dirty="0"/>
              <a:t> </a:t>
            </a:r>
            <a:r>
              <a:rPr lang="en-GB" sz="1200" i="1" dirty="0" err="1"/>
              <a:t>riaditeľ</a:t>
            </a:r>
            <a:r>
              <a:rPr lang="en-GB" sz="1200" i="1" dirty="0"/>
              <a:t> </a:t>
            </a:r>
            <a:r>
              <a:rPr lang="en-GB" sz="1200" i="1" dirty="0" err="1"/>
              <a:t>Jákó</a:t>
            </a:r>
            <a:r>
              <a:rPr lang="en-GB" sz="1200" i="1" dirty="0"/>
              <a:t> Ferenczy </a:t>
            </a:r>
            <a:r>
              <a:rPr lang="en-GB" sz="1200" i="1" dirty="0" err="1"/>
              <a:t>založil</a:t>
            </a:r>
            <a:r>
              <a:rPr lang="en-GB" sz="1200" i="1" dirty="0"/>
              <a:t> v </a:t>
            </a:r>
            <a:r>
              <a:rPr lang="en-GB" sz="1200" i="1" dirty="0" err="1"/>
              <a:t>roku</a:t>
            </a:r>
            <a:r>
              <a:rPr lang="en-GB" sz="1200" i="1" dirty="0"/>
              <a:t> 1875 </a:t>
            </a:r>
            <a:r>
              <a:rPr lang="en-GB" sz="1200" i="1" dirty="0" err="1"/>
              <a:t>miestny</a:t>
            </a:r>
            <a:r>
              <a:rPr lang="en-GB" sz="1200" i="1" dirty="0"/>
              <a:t> „</a:t>
            </a:r>
            <a:r>
              <a:rPr lang="en-GB" sz="1200" i="1" dirty="0" err="1"/>
              <a:t>Múzejný</a:t>
            </a:r>
            <a:r>
              <a:rPr lang="en-GB" sz="1200" i="1" dirty="0"/>
              <a:t> </a:t>
            </a:r>
            <a:r>
              <a:rPr lang="en-GB" sz="1200" i="1" dirty="0" err="1"/>
              <a:t>spolok</a:t>
            </a:r>
            <a:r>
              <a:rPr lang="en-GB" sz="1200" i="1" dirty="0"/>
              <a:t>“. V </a:t>
            </a:r>
            <a:r>
              <a:rPr lang="en-GB" sz="1200" i="1" dirty="0" err="1"/>
              <a:t>rokoch</a:t>
            </a:r>
            <a:r>
              <a:rPr lang="en-GB" sz="1200" i="1" dirty="0"/>
              <a:t> 1891-92 Viktor </a:t>
            </a:r>
            <a:r>
              <a:rPr lang="en-GB" sz="1200" i="1" dirty="0" err="1"/>
              <a:t>Récsey</a:t>
            </a:r>
            <a:r>
              <a:rPr lang="en-GB" sz="1200" i="1" dirty="0"/>
              <a:t> a </a:t>
            </a:r>
            <a:r>
              <a:rPr lang="en-GB" sz="1200" i="1" dirty="0" err="1"/>
              <a:t>Nándor</a:t>
            </a:r>
            <a:r>
              <a:rPr lang="en-GB" sz="1200" i="1" dirty="0"/>
              <a:t> </a:t>
            </a:r>
            <a:r>
              <a:rPr lang="en-GB" sz="1200" i="1" dirty="0" err="1"/>
              <a:t>Knauz</a:t>
            </a:r>
            <a:r>
              <a:rPr lang="en-GB" sz="1200" i="1" dirty="0"/>
              <a:t> </a:t>
            </a:r>
            <a:r>
              <a:rPr lang="en-GB" sz="1200" i="1" dirty="0" err="1"/>
              <a:t>už</a:t>
            </a:r>
            <a:r>
              <a:rPr lang="en-GB" sz="1200" i="1" dirty="0"/>
              <a:t> </a:t>
            </a:r>
            <a:r>
              <a:rPr lang="en-GB" sz="1200" i="1" dirty="0" err="1"/>
              <a:t>vykonali</a:t>
            </a:r>
            <a:r>
              <a:rPr lang="en-GB" sz="1200" i="1" dirty="0"/>
              <a:t> </a:t>
            </a:r>
            <a:r>
              <a:rPr lang="en-GB" sz="1200" i="1" dirty="0" err="1"/>
              <a:t>významné</a:t>
            </a:r>
            <a:r>
              <a:rPr lang="en-GB" sz="1200" i="1" dirty="0"/>
              <a:t> </a:t>
            </a:r>
            <a:r>
              <a:rPr lang="en-GB" sz="1200" i="1" dirty="0" err="1"/>
              <a:t>vykopávky</a:t>
            </a:r>
            <a:r>
              <a:rPr lang="en-GB" sz="1200" i="1" dirty="0"/>
              <a:t> v </a:t>
            </a:r>
            <a:r>
              <a:rPr lang="en-GB" sz="1200" i="1" dirty="0" err="1"/>
              <a:t>oblasti</a:t>
            </a:r>
            <a:r>
              <a:rPr lang="en-GB" sz="1200" i="1" dirty="0"/>
              <a:t> </a:t>
            </a:r>
            <a:r>
              <a:rPr lang="en-GB" sz="1200" i="1" dirty="0" err="1"/>
              <a:t>Ostrihomu</a:t>
            </a:r>
            <a:r>
              <a:rPr lang="en-GB" sz="1200" i="1" dirty="0"/>
              <a:t>. V </a:t>
            </a:r>
            <a:r>
              <a:rPr lang="en-GB" sz="1200" i="1" dirty="0" err="1"/>
              <a:t>roku</a:t>
            </a:r>
            <a:r>
              <a:rPr lang="en-GB" sz="1200" i="1" dirty="0"/>
              <a:t> 1894 bola na </a:t>
            </a:r>
            <a:r>
              <a:rPr lang="en-GB" sz="1200" i="1" dirty="0" err="1"/>
              <a:t>pozvanie</a:t>
            </a:r>
            <a:r>
              <a:rPr lang="en-GB" sz="1200" i="1" dirty="0"/>
              <a:t> </a:t>
            </a:r>
            <a:r>
              <a:rPr lang="en-GB" sz="1200" i="1" dirty="0" err="1"/>
              <a:t>Nándora</a:t>
            </a:r>
            <a:r>
              <a:rPr lang="en-GB" sz="1200" i="1" dirty="0"/>
              <a:t> </a:t>
            </a:r>
            <a:r>
              <a:rPr lang="en-GB" sz="1200" i="1" dirty="0" err="1"/>
              <a:t>Knauza</a:t>
            </a:r>
            <a:r>
              <a:rPr lang="en-GB" sz="1200" i="1" dirty="0"/>
              <a:t> </a:t>
            </a:r>
            <a:r>
              <a:rPr lang="en-GB" sz="1200" i="1" dirty="0" err="1"/>
              <a:t>založená</a:t>
            </a:r>
            <a:r>
              <a:rPr lang="en-GB" sz="1200" i="1" dirty="0"/>
              <a:t> </a:t>
            </a:r>
            <a:r>
              <a:rPr lang="en-GB" sz="1200" i="1" dirty="0" err="1"/>
              <a:t>Ostrihomská</a:t>
            </a:r>
            <a:r>
              <a:rPr lang="en-GB" sz="1200" i="1" dirty="0"/>
              <a:t> </a:t>
            </a:r>
            <a:r>
              <a:rPr lang="en-GB" sz="1200" i="1" dirty="0" err="1"/>
              <a:t>archeologická</a:t>
            </a:r>
            <a:r>
              <a:rPr lang="en-GB" sz="1200" i="1" dirty="0"/>
              <a:t> a </a:t>
            </a:r>
            <a:r>
              <a:rPr lang="en-GB" sz="1200" i="1" dirty="0" err="1"/>
              <a:t>historická</a:t>
            </a:r>
            <a:r>
              <a:rPr lang="en-GB" sz="1200" i="1" dirty="0"/>
              <a:t> </a:t>
            </a:r>
            <a:r>
              <a:rPr lang="en-GB" sz="1200" i="1" dirty="0" err="1"/>
              <a:t>spoločnosť</a:t>
            </a:r>
            <a:r>
              <a:rPr lang="en-GB" sz="1200" i="1" dirty="0"/>
              <a:t> s </a:t>
            </a:r>
            <a:r>
              <a:rPr lang="en-GB" sz="1200" i="1" dirty="0" err="1"/>
              <a:t>cieľom</a:t>
            </a:r>
            <a:r>
              <a:rPr lang="en-GB" sz="1200" i="1" dirty="0"/>
              <a:t>:</a:t>
            </a:r>
            <a:endParaRPr lang="sk-SK" sz="1200" i="1" dirty="0"/>
          </a:p>
          <a:p>
            <a:pPr algn="just"/>
            <a:r>
              <a:rPr lang="en-GB" sz="1200" i="1" dirty="0"/>
              <a:t>„</a:t>
            </a:r>
            <a:r>
              <a:rPr lang="en-GB" sz="1200" i="1" dirty="0" err="1"/>
              <a:t>Prieskum</a:t>
            </a:r>
            <a:r>
              <a:rPr lang="en-GB" sz="1200" i="1" dirty="0"/>
              <a:t> a </a:t>
            </a:r>
            <a:r>
              <a:rPr lang="en-GB" sz="1200" i="1" dirty="0" err="1"/>
              <a:t>zbierka</a:t>
            </a:r>
            <a:r>
              <a:rPr lang="en-GB" sz="1200" i="1" dirty="0"/>
              <a:t> </a:t>
            </a:r>
            <a:r>
              <a:rPr lang="en-GB" sz="1200" i="1" dirty="0" err="1"/>
              <a:t>prehistorických</a:t>
            </a:r>
            <a:r>
              <a:rPr lang="en-GB" sz="1200" i="1" dirty="0"/>
              <a:t>, </a:t>
            </a:r>
            <a:r>
              <a:rPr lang="en-GB" sz="1200" i="1" dirty="0" err="1"/>
              <a:t>starovekých</a:t>
            </a:r>
            <a:r>
              <a:rPr lang="en-GB" sz="1200" i="1" dirty="0"/>
              <a:t> a </a:t>
            </a:r>
            <a:r>
              <a:rPr lang="en-GB" sz="1200" i="1" dirty="0" err="1"/>
              <a:t>stredovekých</a:t>
            </a:r>
            <a:r>
              <a:rPr lang="en-GB" sz="1200" i="1" dirty="0"/>
              <a:t> </a:t>
            </a:r>
            <a:r>
              <a:rPr lang="en-GB" sz="1200" i="1" dirty="0" err="1"/>
              <a:t>starožitností</a:t>
            </a:r>
            <a:r>
              <a:rPr lang="en-GB" sz="1200" i="1" dirty="0"/>
              <a:t> v </a:t>
            </a:r>
            <a:r>
              <a:rPr lang="en-GB" sz="1200" i="1" dirty="0" err="1"/>
              <a:t>Ostrihome</a:t>
            </a:r>
            <a:r>
              <a:rPr lang="en-GB" sz="1200" i="1" dirty="0"/>
              <a:t> a </a:t>
            </a:r>
            <a:r>
              <a:rPr lang="sk-SK" sz="1200" i="1" dirty="0"/>
              <a:t>v </a:t>
            </a:r>
            <a:r>
              <a:rPr lang="en-GB" sz="1200" i="1" dirty="0" err="1"/>
              <a:t>jeho</a:t>
            </a:r>
            <a:r>
              <a:rPr lang="en-GB" sz="1200" i="1" dirty="0"/>
              <a:t> </a:t>
            </a:r>
            <a:r>
              <a:rPr lang="sk-SK" sz="1200" i="1" dirty="0"/>
              <a:t>okolí</a:t>
            </a:r>
            <a:r>
              <a:rPr lang="en-GB" sz="1200" i="1" dirty="0"/>
              <a:t> (</a:t>
            </a:r>
            <a:r>
              <a:rPr lang="en-GB" sz="1200" i="1" dirty="0" err="1"/>
              <a:t>Ostrihomská</a:t>
            </a:r>
            <a:r>
              <a:rPr lang="en-GB" sz="1200" i="1" dirty="0"/>
              <a:t>, </a:t>
            </a:r>
            <a:r>
              <a:rPr lang="en-GB" sz="1200" i="1" dirty="0" err="1"/>
              <a:t>Barská</a:t>
            </a:r>
            <a:r>
              <a:rPr lang="en-GB" sz="1200" i="1" dirty="0"/>
              <a:t> a </a:t>
            </a:r>
            <a:r>
              <a:rPr lang="en-GB" sz="1200" i="1" dirty="0" err="1"/>
              <a:t>Hontská</a:t>
            </a:r>
            <a:r>
              <a:rPr lang="en-GB" sz="1200" i="1" dirty="0"/>
              <a:t> </a:t>
            </a:r>
            <a:r>
              <a:rPr lang="en-GB" sz="1200" i="1" dirty="0" err="1"/>
              <a:t>župa</a:t>
            </a:r>
            <a:r>
              <a:rPr lang="en-GB" sz="1200" i="1" dirty="0"/>
              <a:t>) </a:t>
            </a:r>
            <a:r>
              <a:rPr lang="en-GB" sz="1200" i="1" dirty="0" err="1"/>
              <a:t>prostredníctvom</a:t>
            </a:r>
            <a:r>
              <a:rPr lang="en-GB" sz="1200" i="1" dirty="0"/>
              <a:t> </a:t>
            </a:r>
            <a:r>
              <a:rPr lang="en-GB" sz="1200" i="1" dirty="0" err="1"/>
              <a:t>darov</a:t>
            </a:r>
            <a:r>
              <a:rPr lang="en-GB" sz="1200" i="1" dirty="0"/>
              <a:t>, </a:t>
            </a:r>
            <a:r>
              <a:rPr lang="en-GB" sz="1200" i="1" dirty="0" err="1"/>
              <a:t>nákupov</a:t>
            </a:r>
            <a:r>
              <a:rPr lang="en-GB" sz="1200" i="1" dirty="0"/>
              <a:t>, </a:t>
            </a:r>
            <a:r>
              <a:rPr lang="en-GB" sz="1200" i="1" dirty="0" err="1"/>
              <a:t>výmen</a:t>
            </a:r>
            <a:r>
              <a:rPr lang="en-GB" sz="1200" i="1" dirty="0"/>
              <a:t> a </a:t>
            </a:r>
            <a:r>
              <a:rPr lang="en-GB" sz="1200" i="1" dirty="0" err="1"/>
              <a:t>vykopávok</a:t>
            </a:r>
            <a:r>
              <a:rPr lang="sk-SK" sz="1200" i="1" dirty="0"/>
              <a:t>.</a:t>
            </a:r>
            <a:r>
              <a:rPr lang="en-GB" sz="1200" i="1" dirty="0"/>
              <a:t> </a:t>
            </a:r>
            <a:r>
              <a:rPr lang="en-GB" sz="1200" i="1" dirty="0" err="1"/>
              <a:t>Historický</a:t>
            </a:r>
            <a:r>
              <a:rPr lang="en-GB" sz="1200" i="1" dirty="0"/>
              <a:t> </a:t>
            </a:r>
            <a:r>
              <a:rPr lang="en-GB" sz="1200" i="1" dirty="0" err="1"/>
              <a:t>výskum</a:t>
            </a:r>
            <a:r>
              <a:rPr lang="en-GB" sz="1200" i="1" dirty="0"/>
              <a:t> je </a:t>
            </a:r>
            <a:r>
              <a:rPr lang="en-GB" sz="1200" i="1" dirty="0" err="1"/>
              <a:t>zameraný</a:t>
            </a:r>
            <a:r>
              <a:rPr lang="en-GB" sz="1200" i="1" dirty="0"/>
              <a:t> </a:t>
            </a:r>
            <a:r>
              <a:rPr lang="en-GB" sz="1200" i="1" dirty="0" err="1"/>
              <a:t>predovšetkým</a:t>
            </a:r>
            <a:r>
              <a:rPr lang="en-GB" sz="1200" i="1" dirty="0"/>
              <a:t> na </a:t>
            </a:r>
            <a:r>
              <a:rPr lang="en-GB" sz="1200" i="1" dirty="0" err="1"/>
              <a:t>prípravu</a:t>
            </a:r>
            <a:r>
              <a:rPr lang="en-GB" sz="1200" i="1" dirty="0"/>
              <a:t> a </a:t>
            </a:r>
            <a:r>
              <a:rPr lang="en-GB" sz="1200" i="1" dirty="0" err="1"/>
              <a:t>napísanie</a:t>
            </a:r>
            <a:r>
              <a:rPr lang="en-GB" sz="1200" i="1" dirty="0"/>
              <a:t> </a:t>
            </a:r>
            <a:r>
              <a:rPr lang="en-GB" sz="1200" i="1" dirty="0" err="1"/>
              <a:t>monografie</a:t>
            </a:r>
            <a:r>
              <a:rPr lang="en-GB" sz="1200" i="1" dirty="0"/>
              <a:t> </a:t>
            </a:r>
            <a:r>
              <a:rPr lang="sk-SK" sz="1200" i="1" dirty="0"/>
              <a:t>o </a:t>
            </a:r>
            <a:r>
              <a:rPr lang="en-GB" sz="1200" i="1" dirty="0" err="1"/>
              <a:t>Ostrihomskej</a:t>
            </a:r>
            <a:r>
              <a:rPr lang="en-GB" sz="1200" i="1" dirty="0"/>
              <a:t> </a:t>
            </a:r>
            <a:r>
              <a:rPr lang="en-GB" sz="1200" i="1" dirty="0" err="1"/>
              <a:t>župy</a:t>
            </a:r>
            <a:r>
              <a:rPr lang="en-GB" sz="1200" i="1" dirty="0"/>
              <a:t> a </a:t>
            </a:r>
            <a:r>
              <a:rPr lang="en-GB" sz="1200" i="1" dirty="0" err="1"/>
              <a:t>mesta</a:t>
            </a:r>
            <a:r>
              <a:rPr lang="en-GB" sz="1200" i="1" dirty="0"/>
              <a:t>. “</a:t>
            </a:r>
            <a:endParaRPr lang="sk-SK" sz="1200" i="1" dirty="0"/>
          </a:p>
          <a:p>
            <a:pPr algn="just"/>
            <a:r>
              <a:rPr lang="en-GB" sz="1200" i="1" dirty="0"/>
              <a:t>V </a:t>
            </a:r>
            <a:r>
              <a:rPr lang="en-GB" sz="1200" i="1" dirty="0" err="1"/>
              <a:t>rokoch</a:t>
            </a:r>
            <a:r>
              <a:rPr lang="en-GB" sz="1200" i="1" dirty="0"/>
              <a:t> 1913 </a:t>
            </a:r>
            <a:r>
              <a:rPr lang="en-GB" sz="1200" i="1" dirty="0" err="1"/>
              <a:t>až</a:t>
            </a:r>
            <a:r>
              <a:rPr lang="en-GB" sz="1200" i="1" dirty="0"/>
              <a:t> 1933 </a:t>
            </a:r>
            <a:r>
              <a:rPr lang="en-GB" sz="1200" i="1" dirty="0" err="1"/>
              <a:t>múzeum</a:t>
            </a:r>
            <a:r>
              <a:rPr lang="en-GB" sz="1200" i="1" dirty="0"/>
              <a:t> </a:t>
            </a:r>
            <a:r>
              <a:rPr lang="en-GB" sz="1200" i="1" dirty="0" err="1"/>
              <a:t>fungovalo</a:t>
            </a:r>
            <a:r>
              <a:rPr lang="en-GB" sz="1200" i="1" dirty="0"/>
              <a:t> v </a:t>
            </a:r>
            <a:r>
              <a:rPr lang="en-GB" sz="1200" i="1" dirty="0" err="1"/>
              <a:t>rôznych</a:t>
            </a:r>
            <a:r>
              <a:rPr lang="en-GB" sz="1200" i="1" dirty="0"/>
              <a:t> </a:t>
            </a:r>
            <a:r>
              <a:rPr lang="en-GB" sz="1200" i="1" dirty="0" err="1"/>
              <a:t>budovách</a:t>
            </a:r>
            <a:r>
              <a:rPr lang="en-GB" sz="1200" i="1" dirty="0"/>
              <a:t>, </a:t>
            </a:r>
            <a:r>
              <a:rPr lang="sk-SK" sz="1200" i="1" dirty="0"/>
              <a:t>neskôr sa</a:t>
            </a:r>
            <a:r>
              <a:rPr lang="en-GB" sz="1200" i="1" dirty="0"/>
              <a:t> </a:t>
            </a:r>
            <a:r>
              <a:rPr lang="en-GB" sz="1200" i="1" dirty="0" err="1"/>
              <a:t>presťahoval</a:t>
            </a:r>
            <a:r>
              <a:rPr lang="sk-SK" sz="1200" i="1" dirty="0"/>
              <a:t>o</a:t>
            </a:r>
            <a:r>
              <a:rPr lang="en-GB" sz="1200" i="1" dirty="0"/>
              <a:t> </a:t>
            </a:r>
            <a:r>
              <a:rPr lang="en-GB" sz="1200" i="1" dirty="0" err="1"/>
              <a:t>späť</a:t>
            </a:r>
            <a:r>
              <a:rPr lang="en-GB" sz="1200" i="1" dirty="0"/>
              <a:t> do </a:t>
            </a:r>
            <a:r>
              <a:rPr lang="en-GB" sz="1200" i="1" dirty="0" err="1"/>
              <a:t>budovy</a:t>
            </a:r>
            <a:r>
              <a:rPr lang="en-GB" sz="1200" i="1" dirty="0"/>
              <a:t> </a:t>
            </a:r>
            <a:r>
              <a:rPr lang="en-GB" sz="1200" i="1" dirty="0" err="1"/>
              <a:t>Bibliotheky</a:t>
            </a:r>
            <a:r>
              <a:rPr lang="en-GB" sz="1200" i="1" dirty="0"/>
              <a:t>, </a:t>
            </a:r>
            <a:r>
              <a:rPr lang="en-GB" sz="1200" i="1" dirty="0" err="1"/>
              <a:t>kde</a:t>
            </a:r>
            <a:r>
              <a:rPr lang="en-GB" sz="1200" i="1" dirty="0"/>
              <a:t> </a:t>
            </a:r>
            <a:r>
              <a:rPr lang="en-GB" sz="1200" i="1" dirty="0" err="1"/>
              <a:t>zostali</a:t>
            </a:r>
            <a:r>
              <a:rPr lang="en-GB" sz="1200" i="1" dirty="0"/>
              <a:t> </a:t>
            </a:r>
            <a:r>
              <a:rPr lang="en-GB" sz="1200" i="1" dirty="0" err="1"/>
              <a:t>až</a:t>
            </a:r>
            <a:r>
              <a:rPr lang="en-GB" sz="1200" i="1" dirty="0"/>
              <a:t> do </a:t>
            </a:r>
            <a:r>
              <a:rPr lang="en-GB" sz="1200" i="1" dirty="0" err="1"/>
              <a:t>roku</a:t>
            </a:r>
            <a:r>
              <a:rPr lang="en-GB" sz="1200" i="1" dirty="0"/>
              <a:t> 1989.</a:t>
            </a:r>
            <a:endParaRPr lang="sk-SK" sz="1200" i="1" dirty="0"/>
          </a:p>
          <a:p>
            <a:pPr algn="just"/>
            <a:r>
              <a:rPr lang="sk-SK" sz="1200" i="1" dirty="0"/>
              <a:t>Po </a:t>
            </a:r>
            <a:r>
              <a:rPr lang="en-GB" sz="1200" i="1" dirty="0"/>
              <a:t> </a:t>
            </a:r>
            <a:r>
              <a:rPr lang="sk-SK" sz="1200" i="1" dirty="0"/>
              <a:t>2</a:t>
            </a:r>
            <a:r>
              <a:rPr lang="en-GB" sz="1200" i="1" dirty="0"/>
              <a:t>. </a:t>
            </a:r>
            <a:r>
              <a:rPr lang="en-GB" sz="1200" i="1" dirty="0" err="1"/>
              <a:t>svetovej</a:t>
            </a:r>
            <a:r>
              <a:rPr lang="en-GB" sz="1200" i="1" dirty="0"/>
              <a:t> </a:t>
            </a:r>
            <a:r>
              <a:rPr lang="en-GB" sz="1200" i="1" dirty="0" err="1"/>
              <a:t>vojne</a:t>
            </a:r>
            <a:r>
              <a:rPr lang="en-GB" sz="1200" i="1" dirty="0"/>
              <a:t> bola </a:t>
            </a:r>
            <a:r>
              <a:rPr lang="en-GB" sz="1200" i="1" dirty="0" err="1"/>
              <a:t>zbierka</a:t>
            </a:r>
            <a:r>
              <a:rPr lang="en-GB" sz="1200" i="1" dirty="0"/>
              <a:t> </a:t>
            </a:r>
            <a:r>
              <a:rPr lang="en-GB" sz="1200" i="1" dirty="0" err="1"/>
              <a:t>znárodnená</a:t>
            </a:r>
            <a:r>
              <a:rPr lang="en-GB" sz="1200" i="1" dirty="0"/>
              <a:t> (</a:t>
            </a:r>
            <a:r>
              <a:rPr lang="en-GB" sz="1200" i="1" dirty="0" err="1"/>
              <a:t>vtedy</a:t>
            </a:r>
            <a:r>
              <a:rPr lang="en-GB" sz="1200" i="1" dirty="0"/>
              <a:t> </a:t>
            </a:r>
            <a:r>
              <a:rPr lang="sk-SK" sz="1200" i="1" dirty="0"/>
              <a:t>dostalo pomenovanie </a:t>
            </a:r>
            <a:r>
              <a:rPr lang="en-GB" sz="1200" i="1" dirty="0"/>
              <a:t>„</a:t>
            </a:r>
            <a:r>
              <a:rPr lang="en-GB" sz="1200" i="1" dirty="0" err="1"/>
              <a:t>Múzeum</a:t>
            </a:r>
            <a:r>
              <a:rPr lang="en-GB" sz="1200" i="1" dirty="0"/>
              <a:t> Balassa </a:t>
            </a:r>
            <a:r>
              <a:rPr lang="en-GB" sz="1200" i="1" dirty="0" err="1"/>
              <a:t>Bálinta</a:t>
            </a:r>
            <a:r>
              <a:rPr lang="en-GB" sz="1200" i="1" dirty="0"/>
              <a:t>“), na </a:t>
            </a:r>
            <a:r>
              <a:rPr lang="en-GB" sz="1200" i="1" dirty="0" err="1"/>
              <a:t>čele</a:t>
            </a:r>
            <a:r>
              <a:rPr lang="en-GB" sz="1200" i="1" dirty="0"/>
              <a:t> s </a:t>
            </a:r>
            <a:r>
              <a:rPr lang="en-GB" sz="1200" i="1" dirty="0" err="1"/>
              <a:t>Lászlóom</a:t>
            </a:r>
            <a:r>
              <a:rPr lang="en-GB" sz="1200" i="1" dirty="0"/>
              <a:t> </a:t>
            </a:r>
            <a:r>
              <a:rPr lang="en-GB" sz="1200" i="1" dirty="0" err="1"/>
              <a:t>Zolnayom</a:t>
            </a:r>
            <a:r>
              <a:rPr lang="en-GB" sz="1200" i="1" dirty="0"/>
              <a:t> (1951-1959), </a:t>
            </a:r>
            <a:r>
              <a:rPr lang="en-GB" sz="1200" i="1" dirty="0" err="1"/>
              <a:t>nasledovaný</a:t>
            </a:r>
            <a:r>
              <a:rPr lang="en-GB" sz="1200" i="1" dirty="0"/>
              <a:t> </a:t>
            </a:r>
            <a:r>
              <a:rPr lang="en-GB" sz="1200" i="1" dirty="0" err="1"/>
              <a:t>Zoltánom</a:t>
            </a:r>
            <a:r>
              <a:rPr lang="en-GB" sz="1200" i="1" dirty="0"/>
              <a:t> </a:t>
            </a:r>
            <a:r>
              <a:rPr lang="en-GB" sz="1200" i="1" dirty="0" err="1"/>
              <a:t>Nagyom</a:t>
            </a:r>
            <a:r>
              <a:rPr lang="en-GB" sz="1200" i="1" dirty="0"/>
              <a:t> (1961-1969). </a:t>
            </a:r>
            <a:r>
              <a:rPr lang="en-GB" sz="1200" i="1" dirty="0" err="1"/>
              <a:t>Počas</a:t>
            </a:r>
            <a:r>
              <a:rPr lang="en-GB" sz="1200" i="1" dirty="0"/>
              <a:t> </a:t>
            </a:r>
            <a:r>
              <a:rPr lang="sk-SK" sz="1200" i="1" dirty="0"/>
              <a:t>ich </a:t>
            </a:r>
            <a:r>
              <a:rPr lang="en-GB" sz="1200" i="1" dirty="0" err="1"/>
              <a:t>pôsobenia</a:t>
            </a:r>
            <a:r>
              <a:rPr lang="en-GB" sz="1200" i="1" dirty="0"/>
              <a:t> </a:t>
            </a:r>
            <a:r>
              <a:rPr lang="en-GB" sz="1200" i="1" dirty="0" err="1"/>
              <a:t>vykonávali</a:t>
            </a:r>
            <a:r>
              <a:rPr lang="en-GB" sz="1200" i="1" dirty="0"/>
              <a:t> </a:t>
            </a:r>
            <a:r>
              <a:rPr lang="en-GB" sz="1200" i="1" dirty="0" err="1"/>
              <a:t>odborný</a:t>
            </a:r>
            <a:r>
              <a:rPr lang="en-GB" sz="1200" i="1" dirty="0"/>
              <a:t> </a:t>
            </a:r>
            <a:r>
              <a:rPr lang="en-GB" sz="1200" i="1" dirty="0" err="1"/>
              <a:t>dohľad</a:t>
            </a:r>
            <a:r>
              <a:rPr lang="en-GB" sz="1200" i="1" dirty="0"/>
              <a:t> </a:t>
            </a:r>
            <a:r>
              <a:rPr lang="en-GB" sz="1200" i="1" dirty="0" err="1"/>
              <a:t>aj</a:t>
            </a:r>
            <a:r>
              <a:rPr lang="en-GB" sz="1200" i="1" dirty="0"/>
              <a:t> </a:t>
            </a:r>
            <a:r>
              <a:rPr lang="en-GB" sz="1200" i="1" dirty="0" err="1"/>
              <a:t>nad</a:t>
            </a:r>
            <a:r>
              <a:rPr lang="en-GB" sz="1200" i="1" dirty="0"/>
              <a:t> </a:t>
            </a:r>
            <a:r>
              <a:rPr lang="en-GB" sz="1200" i="1" dirty="0" err="1"/>
              <a:t>ostatnými</a:t>
            </a:r>
            <a:r>
              <a:rPr lang="en-GB" sz="1200" i="1" dirty="0"/>
              <a:t> </a:t>
            </a:r>
            <a:r>
              <a:rPr lang="en-GB" sz="1200" i="1" dirty="0" err="1"/>
              <a:t>cirkevnými</a:t>
            </a:r>
            <a:r>
              <a:rPr lang="en-GB" sz="1200" i="1" dirty="0"/>
              <a:t> </a:t>
            </a:r>
            <a:r>
              <a:rPr lang="en-GB" sz="1200" i="1" dirty="0" err="1"/>
              <a:t>zbierkami</a:t>
            </a:r>
            <a:r>
              <a:rPr lang="en-GB" sz="1200" i="1" dirty="0"/>
              <a:t> (</a:t>
            </a:r>
            <a:r>
              <a:rPr lang="en-GB" sz="1200" i="1" dirty="0" err="1"/>
              <a:t>Kresťanské</a:t>
            </a:r>
            <a:r>
              <a:rPr lang="en-GB" sz="1200" i="1" dirty="0"/>
              <a:t> </a:t>
            </a:r>
            <a:r>
              <a:rPr lang="en-GB" sz="1200" i="1" dirty="0" err="1"/>
              <a:t>múzeum</a:t>
            </a:r>
            <a:r>
              <a:rPr lang="en-GB" sz="1200" i="1" dirty="0"/>
              <a:t>, </a:t>
            </a:r>
            <a:r>
              <a:rPr lang="en-GB" sz="1200" i="1" dirty="0" err="1"/>
              <a:t>Pokladnica</a:t>
            </a:r>
            <a:r>
              <a:rPr lang="en-GB" sz="1200" i="1" dirty="0"/>
              <a:t>) a od </a:t>
            </a:r>
            <a:r>
              <a:rPr lang="en-GB" sz="1200" i="1" dirty="0" err="1"/>
              <a:t>roku</a:t>
            </a:r>
            <a:r>
              <a:rPr lang="en-GB" sz="1200" i="1" dirty="0"/>
              <a:t> 1961 </a:t>
            </a:r>
            <a:r>
              <a:rPr lang="en-GB" sz="1200" i="1" dirty="0" err="1"/>
              <a:t>bol</a:t>
            </a:r>
            <a:r>
              <a:rPr lang="en-GB" sz="1200" i="1" dirty="0"/>
              <a:t> </a:t>
            </a:r>
            <a:r>
              <a:rPr lang="en-GB" sz="1200" i="1" dirty="0" err="1"/>
              <a:t>znárodnený</a:t>
            </a:r>
            <a:r>
              <a:rPr lang="en-GB" sz="1200" i="1" dirty="0"/>
              <a:t> </a:t>
            </a:r>
            <a:r>
              <a:rPr lang="en-GB" sz="1200" i="1" dirty="0" err="1"/>
              <a:t>bývalý</a:t>
            </a:r>
            <a:r>
              <a:rPr lang="en-GB" sz="1200" i="1" dirty="0"/>
              <a:t> </a:t>
            </a:r>
            <a:r>
              <a:rPr lang="en-GB" sz="1200" i="1" dirty="0" err="1"/>
              <a:t>komplex</a:t>
            </a:r>
            <a:r>
              <a:rPr lang="en-GB" sz="1200" i="1" dirty="0"/>
              <a:t> </a:t>
            </a:r>
            <a:r>
              <a:rPr lang="en-GB" sz="1200" i="1" dirty="0" err="1"/>
              <a:t>budov</a:t>
            </a:r>
            <a:r>
              <a:rPr lang="en-GB" sz="1200" i="1" dirty="0"/>
              <a:t> </a:t>
            </a:r>
            <a:r>
              <a:rPr lang="en-GB" sz="1200" i="1" dirty="0" err="1"/>
              <a:t>vo</a:t>
            </a:r>
            <a:r>
              <a:rPr lang="en-GB" sz="1200" i="1" dirty="0"/>
              <a:t> </a:t>
            </a:r>
            <a:r>
              <a:rPr lang="en-GB" sz="1200" i="1" dirty="0" err="1"/>
              <a:t>vlastníctve</a:t>
            </a:r>
            <a:r>
              <a:rPr lang="en-GB" sz="1200" i="1" dirty="0"/>
              <a:t> </a:t>
            </a:r>
            <a:r>
              <a:rPr lang="en-GB" sz="1200" i="1" dirty="0" err="1"/>
              <a:t>kráľovského</a:t>
            </a:r>
            <a:r>
              <a:rPr lang="en-GB" sz="1200" i="1" dirty="0"/>
              <a:t> </a:t>
            </a:r>
            <a:r>
              <a:rPr lang="en-GB" sz="1200" i="1" dirty="0" err="1"/>
              <a:t>paláca</a:t>
            </a:r>
            <a:r>
              <a:rPr lang="en-GB" sz="1200" i="1" dirty="0"/>
              <a:t> a </a:t>
            </a:r>
            <a:r>
              <a:rPr lang="sk-SK" sz="1200" i="1" dirty="0"/>
              <a:t>bol </a:t>
            </a:r>
            <a:r>
              <a:rPr lang="en-GB" sz="1200" i="1" dirty="0" err="1"/>
              <a:t>pripojený</a:t>
            </a:r>
            <a:r>
              <a:rPr lang="en-GB" sz="1200" i="1" dirty="0"/>
              <a:t> k </a:t>
            </a:r>
            <a:r>
              <a:rPr lang="en-GB" sz="1200" i="1" dirty="0" err="1"/>
              <a:t>múzeu</a:t>
            </a:r>
            <a:r>
              <a:rPr lang="en-GB" sz="1200" i="1" dirty="0"/>
              <a:t> </a:t>
            </a:r>
            <a:r>
              <a:rPr lang="en-GB" sz="1200" i="1" dirty="0" err="1"/>
              <a:t>Bálinta</a:t>
            </a:r>
            <a:r>
              <a:rPr lang="en-GB" sz="1200" i="1" dirty="0"/>
              <a:t> </a:t>
            </a:r>
            <a:r>
              <a:rPr lang="en-GB" sz="1200" i="1" dirty="0" err="1"/>
              <a:t>Balassu</a:t>
            </a:r>
            <a:r>
              <a:rPr lang="en-GB" sz="1200" i="1" dirty="0"/>
              <a:t>. (V </a:t>
            </a:r>
            <a:r>
              <a:rPr lang="en-GB" sz="1200" i="1" dirty="0" err="1"/>
              <a:t>dôsledku</a:t>
            </a:r>
            <a:r>
              <a:rPr lang="en-GB" sz="1200" i="1" dirty="0"/>
              <a:t> </a:t>
            </a:r>
            <a:r>
              <a:rPr lang="en-GB" sz="1200" i="1" dirty="0" err="1"/>
              <a:t>hĺbenia</a:t>
            </a:r>
            <a:r>
              <a:rPr lang="en-GB" sz="1200" i="1" dirty="0"/>
              <a:t> a </a:t>
            </a:r>
            <a:r>
              <a:rPr lang="en-GB" sz="1200" i="1" dirty="0" err="1"/>
              <a:t>obnovy</a:t>
            </a:r>
            <a:r>
              <a:rPr lang="en-GB" sz="1200" i="1" dirty="0"/>
              <a:t> </a:t>
            </a:r>
            <a:r>
              <a:rPr lang="en-GB" sz="1200" i="1" dirty="0" err="1"/>
              <a:t>Kráľovského</a:t>
            </a:r>
            <a:r>
              <a:rPr lang="en-GB" sz="1200" i="1" dirty="0"/>
              <a:t> </a:t>
            </a:r>
            <a:r>
              <a:rPr lang="en-GB" sz="1200" i="1" dirty="0" err="1"/>
              <a:t>hradného</a:t>
            </a:r>
            <a:r>
              <a:rPr lang="en-GB" sz="1200" i="1" dirty="0"/>
              <a:t> </a:t>
            </a:r>
            <a:r>
              <a:rPr lang="en-GB" sz="1200" i="1" dirty="0" err="1"/>
              <a:t>paláca</a:t>
            </a:r>
            <a:r>
              <a:rPr lang="en-GB" sz="1200" i="1" dirty="0"/>
              <a:t> v </a:t>
            </a:r>
            <a:r>
              <a:rPr lang="en-GB" sz="1200" i="1" dirty="0" err="1"/>
              <a:t>Ostrihome</a:t>
            </a:r>
            <a:r>
              <a:rPr lang="en-GB" sz="1200" i="1" dirty="0"/>
              <a:t> bolo </a:t>
            </a:r>
            <a:r>
              <a:rPr lang="en-GB" sz="1200" i="1" dirty="0" err="1"/>
              <a:t>výstavisko</a:t>
            </a:r>
            <a:r>
              <a:rPr lang="en-GB" sz="1200" i="1" dirty="0"/>
              <a:t> v </a:t>
            </a:r>
            <a:r>
              <a:rPr lang="en-GB" sz="1200" i="1" dirty="0" err="1"/>
              <a:t>roku</a:t>
            </a:r>
            <a:r>
              <a:rPr lang="en-GB" sz="1200" i="1" dirty="0"/>
              <a:t> 1938 v </a:t>
            </a:r>
            <a:r>
              <a:rPr lang="en-GB" sz="1200" i="1" dirty="0" err="1"/>
              <a:t>správe</a:t>
            </a:r>
            <a:r>
              <a:rPr lang="en-GB" sz="1200" i="1" dirty="0"/>
              <a:t> </a:t>
            </a:r>
            <a:r>
              <a:rPr lang="en-GB" sz="1200" i="1" dirty="0" err="1"/>
              <a:t>cirkvi</a:t>
            </a:r>
            <a:r>
              <a:rPr lang="en-GB" sz="1200" i="1" dirty="0"/>
              <a:t> </a:t>
            </a:r>
            <a:r>
              <a:rPr lang="en-GB" sz="1200" i="1" dirty="0" err="1"/>
              <a:t>až</a:t>
            </a:r>
            <a:r>
              <a:rPr lang="en-GB" sz="1200" i="1" dirty="0"/>
              <a:t> do </a:t>
            </a:r>
            <a:r>
              <a:rPr lang="en-GB" sz="1200" i="1" dirty="0" err="1"/>
              <a:t>roku</a:t>
            </a:r>
            <a:r>
              <a:rPr lang="en-GB" sz="1200" i="1" dirty="0"/>
              <a:t> 1961, v </a:t>
            </a:r>
            <a:r>
              <a:rPr lang="en-GB" sz="1200" i="1" dirty="0" err="1"/>
              <a:t>rokoch</a:t>
            </a:r>
            <a:r>
              <a:rPr lang="en-GB" sz="1200" i="1" dirty="0"/>
              <a:t> 1961 </a:t>
            </a:r>
            <a:r>
              <a:rPr lang="en-GB" sz="1200" i="1" dirty="0" err="1"/>
              <a:t>až</a:t>
            </a:r>
            <a:r>
              <a:rPr lang="en-GB" sz="1200" i="1" dirty="0"/>
              <a:t> 1963 </a:t>
            </a:r>
            <a:r>
              <a:rPr lang="en-GB" sz="1200" i="1" dirty="0" err="1"/>
              <a:t>patrilo</a:t>
            </a:r>
            <a:r>
              <a:rPr lang="en-GB" sz="1200" i="1" dirty="0"/>
              <a:t> </a:t>
            </a:r>
            <a:r>
              <a:rPr lang="en-GB" sz="1200" i="1" dirty="0" err="1"/>
              <a:t>Múzeu</a:t>
            </a:r>
            <a:r>
              <a:rPr lang="en-GB" sz="1200" i="1" dirty="0"/>
              <a:t> Balassa </a:t>
            </a:r>
            <a:r>
              <a:rPr lang="en-GB" sz="1200" i="1" dirty="0" err="1"/>
              <a:t>Bálinta</a:t>
            </a:r>
            <a:r>
              <a:rPr lang="en-GB" sz="1200" i="1" dirty="0"/>
              <a:t>. Od </a:t>
            </a:r>
            <a:r>
              <a:rPr lang="en-GB" sz="1200" i="1" dirty="0" err="1"/>
              <a:t>roku</a:t>
            </a:r>
            <a:r>
              <a:rPr lang="en-GB" sz="1200" i="1" dirty="0"/>
              <a:t> 1963 </a:t>
            </a:r>
            <a:r>
              <a:rPr lang="en-GB" sz="1200" i="1" dirty="0" err="1"/>
              <a:t>Hradné</a:t>
            </a:r>
            <a:r>
              <a:rPr lang="en-GB" sz="1200" i="1" dirty="0"/>
              <a:t> </a:t>
            </a:r>
            <a:r>
              <a:rPr lang="en-GB" sz="1200" i="1" dirty="0" err="1"/>
              <a:t>múzeum</a:t>
            </a:r>
            <a:r>
              <a:rPr lang="en-GB" sz="1200" i="1" dirty="0"/>
              <a:t> </a:t>
            </a:r>
            <a:r>
              <a:rPr lang="en-GB" sz="1200" i="1" dirty="0" err="1"/>
              <a:t>fungovalo</a:t>
            </a:r>
            <a:r>
              <a:rPr lang="en-GB" sz="1200" i="1" dirty="0"/>
              <a:t> </a:t>
            </a:r>
            <a:r>
              <a:rPr lang="en-GB" sz="1200" i="1" dirty="0" err="1"/>
              <a:t>ako</a:t>
            </a:r>
            <a:r>
              <a:rPr lang="en-GB" sz="1200" i="1" dirty="0"/>
              <a:t> </a:t>
            </a:r>
            <a:r>
              <a:rPr lang="en-GB" sz="1200" i="1" dirty="0" err="1"/>
              <a:t>samostatné</a:t>
            </a:r>
            <a:r>
              <a:rPr lang="en-GB" sz="1200" i="1" dirty="0"/>
              <a:t> </a:t>
            </a:r>
            <a:r>
              <a:rPr lang="en-GB" sz="1200" i="1" dirty="0" err="1"/>
              <a:t>múzeum</a:t>
            </a:r>
            <a:r>
              <a:rPr lang="en-GB" sz="1200" i="1" dirty="0"/>
              <a:t> s </a:t>
            </a:r>
            <a:r>
              <a:rPr lang="en-GB" sz="1200" i="1" dirty="0" err="1"/>
              <a:t>výskumom</a:t>
            </a:r>
            <a:r>
              <a:rPr lang="en-GB" sz="1200" i="1" dirty="0"/>
              <a:t> na </a:t>
            </a:r>
            <a:r>
              <a:rPr lang="en-GB" sz="1200" i="1" dirty="0" err="1"/>
              <a:t>Ostrihomskom</a:t>
            </a:r>
            <a:r>
              <a:rPr lang="en-GB" sz="1200" i="1" dirty="0"/>
              <a:t> </a:t>
            </a:r>
            <a:r>
              <a:rPr lang="en-GB" sz="1200" i="1" dirty="0" err="1"/>
              <a:t>hrade</a:t>
            </a:r>
            <a:r>
              <a:rPr lang="en-GB" sz="1200" i="1" dirty="0"/>
              <a:t>.) (</a:t>
            </a:r>
            <a:r>
              <a:rPr lang="en-GB" sz="1200" i="1" dirty="0" err="1"/>
              <a:t>Naša</a:t>
            </a:r>
            <a:r>
              <a:rPr lang="en-GB" sz="1200" i="1" dirty="0"/>
              <a:t> </a:t>
            </a:r>
            <a:r>
              <a:rPr lang="en-GB" sz="1200" i="1" dirty="0" err="1"/>
              <a:t>inštitúcia</a:t>
            </a:r>
            <a:r>
              <a:rPr lang="en-GB" sz="1200" i="1" dirty="0"/>
              <a:t> </a:t>
            </a:r>
            <a:r>
              <a:rPr lang="en-GB" sz="1200" i="1" dirty="0" err="1"/>
              <a:t>fungovala</a:t>
            </a:r>
            <a:r>
              <a:rPr lang="en-GB" sz="1200" i="1" dirty="0"/>
              <a:t> </a:t>
            </a:r>
            <a:r>
              <a:rPr lang="en-GB" sz="1200" i="1" dirty="0" err="1"/>
              <a:t>ako</a:t>
            </a:r>
            <a:r>
              <a:rPr lang="en-GB" sz="1200" i="1" dirty="0"/>
              <a:t> </a:t>
            </a:r>
            <a:r>
              <a:rPr lang="en-GB" sz="1200" i="1" dirty="0" err="1"/>
              <a:t>jednotné</a:t>
            </a:r>
            <a:r>
              <a:rPr lang="en-GB" sz="1200" i="1" dirty="0"/>
              <a:t> </a:t>
            </a:r>
            <a:r>
              <a:rPr lang="en-GB" sz="1200" i="1" dirty="0" err="1"/>
              <a:t>múzeum</a:t>
            </a:r>
            <a:r>
              <a:rPr lang="en-GB" sz="1200" i="1" dirty="0"/>
              <a:t> pod </a:t>
            </a:r>
            <a:r>
              <a:rPr lang="en-GB" sz="1200" i="1" dirty="0" err="1"/>
              <a:t>vedením</a:t>
            </a:r>
            <a:r>
              <a:rPr lang="en-GB" sz="1200" i="1" dirty="0"/>
              <a:t> </a:t>
            </a:r>
            <a:r>
              <a:rPr lang="en-GB" sz="1200" i="1" dirty="0" err="1"/>
              <a:t>Zoltána</a:t>
            </a:r>
            <a:r>
              <a:rPr lang="en-GB" sz="1200" i="1" dirty="0"/>
              <a:t> </a:t>
            </a:r>
            <a:r>
              <a:rPr lang="en-GB" sz="1200" i="1" dirty="0" err="1"/>
              <a:t>Nagya</a:t>
            </a:r>
            <a:r>
              <a:rPr lang="en-GB" sz="1200" i="1" dirty="0"/>
              <a:t> - do </a:t>
            </a:r>
            <a:r>
              <a:rPr lang="en-GB" sz="1200" i="1" dirty="0" err="1"/>
              <a:t>roku</a:t>
            </a:r>
            <a:r>
              <a:rPr lang="en-GB" sz="1200" i="1" dirty="0"/>
              <a:t> 1964, </a:t>
            </a:r>
            <a:r>
              <a:rPr lang="en-GB" sz="1200" i="1" dirty="0" err="1"/>
              <a:t>keď</a:t>
            </a:r>
            <a:r>
              <a:rPr lang="en-GB" sz="1200" i="1" dirty="0"/>
              <a:t> </a:t>
            </a:r>
            <a:r>
              <a:rPr lang="en-GB" sz="1200" i="1" dirty="0" err="1"/>
              <a:t>bol</a:t>
            </a:r>
            <a:r>
              <a:rPr lang="en-GB" sz="1200" i="1" dirty="0"/>
              <a:t> </a:t>
            </a:r>
            <a:r>
              <a:rPr lang="en-GB" sz="1200" i="1" dirty="0" err="1"/>
              <a:t>kráľovský</a:t>
            </a:r>
            <a:r>
              <a:rPr lang="en-GB" sz="1200" i="1" dirty="0"/>
              <a:t> </a:t>
            </a:r>
            <a:r>
              <a:rPr lang="en-GB" sz="1200" i="1" dirty="0" err="1"/>
              <a:t>palác</a:t>
            </a:r>
            <a:r>
              <a:rPr lang="en-GB" sz="1200" i="1" dirty="0"/>
              <a:t> </a:t>
            </a:r>
            <a:r>
              <a:rPr lang="en-GB" sz="1200" i="1" dirty="0" err="1"/>
              <a:t>premenovaný</a:t>
            </a:r>
            <a:r>
              <a:rPr lang="en-GB" sz="1200" i="1" dirty="0"/>
              <a:t>, ale </a:t>
            </a:r>
            <a:r>
              <a:rPr lang="en-GB" sz="1200" i="1" dirty="0" err="1"/>
              <a:t>bývalý</a:t>
            </a:r>
            <a:r>
              <a:rPr lang="en-GB" sz="1200" i="1" dirty="0"/>
              <a:t> </a:t>
            </a:r>
            <a:r>
              <a:rPr lang="en-GB" sz="1200" i="1" dirty="0" err="1"/>
              <a:t>riaditeľ</a:t>
            </a:r>
            <a:r>
              <a:rPr lang="en-GB" sz="1200" i="1" dirty="0"/>
              <a:t> </a:t>
            </a:r>
            <a:r>
              <a:rPr lang="en-GB" sz="1200" i="1" dirty="0" err="1"/>
              <a:t>zostal</a:t>
            </a:r>
            <a:r>
              <a:rPr lang="en-GB" sz="1200" i="1" dirty="0"/>
              <a:t> </a:t>
            </a:r>
            <a:r>
              <a:rPr lang="en-GB" sz="1200" i="1" dirty="0" err="1"/>
              <a:t>vedúcim</a:t>
            </a:r>
            <a:r>
              <a:rPr lang="en-GB" sz="1200" i="1" dirty="0"/>
              <a:t> </a:t>
            </a:r>
            <a:r>
              <a:rPr lang="en-GB" sz="1200" i="1" dirty="0" err="1"/>
              <a:t>oboch</a:t>
            </a:r>
            <a:r>
              <a:rPr lang="en-GB" sz="1200" i="1" dirty="0"/>
              <a:t> </a:t>
            </a:r>
            <a:r>
              <a:rPr lang="en-GB" sz="1200" i="1" dirty="0" err="1"/>
              <a:t>inštitúcií</a:t>
            </a:r>
            <a:r>
              <a:rPr lang="en-GB" sz="1200" i="1" dirty="0"/>
              <a:t>.)</a:t>
            </a:r>
            <a:endParaRPr lang="sk-SK" sz="1200" i="1" dirty="0"/>
          </a:p>
          <a:p>
            <a:pPr algn="just"/>
            <a:r>
              <a:rPr lang="en-GB" sz="1200" i="1" dirty="0"/>
              <a:t>V </a:t>
            </a:r>
            <a:r>
              <a:rPr lang="en-GB" sz="1200" i="1" dirty="0" err="1"/>
              <a:t>rokoch</a:t>
            </a:r>
            <a:r>
              <a:rPr lang="en-GB" sz="1200" i="1" dirty="0"/>
              <a:t> 1969 </a:t>
            </a:r>
            <a:r>
              <a:rPr lang="en-GB" sz="1200" i="1" dirty="0" err="1"/>
              <a:t>až</a:t>
            </a:r>
            <a:r>
              <a:rPr lang="en-GB" sz="1200" i="1" dirty="0"/>
              <a:t> 2012, </a:t>
            </a:r>
            <a:r>
              <a:rPr lang="en-GB" sz="1200" i="1" dirty="0" err="1"/>
              <a:t>viac</a:t>
            </a:r>
            <a:r>
              <a:rPr lang="en-GB" sz="1200" i="1" dirty="0"/>
              <a:t> </a:t>
            </a:r>
            <a:r>
              <a:rPr lang="en-GB" sz="1200" i="1" dirty="0" err="1"/>
              <a:t>ako</a:t>
            </a:r>
            <a:r>
              <a:rPr lang="en-GB" sz="1200" i="1" dirty="0"/>
              <a:t> 40 </a:t>
            </a:r>
            <a:r>
              <a:rPr lang="en-GB" sz="1200" i="1" dirty="0" err="1"/>
              <a:t>rokov</a:t>
            </a:r>
            <a:r>
              <a:rPr lang="en-GB" sz="1200" i="1" dirty="0"/>
              <a:t>, </a:t>
            </a:r>
            <a:r>
              <a:rPr lang="en-GB" sz="1200" i="1" dirty="0" err="1"/>
              <a:t>riaditeľom</a:t>
            </a:r>
            <a:r>
              <a:rPr lang="en-GB" sz="1200" i="1" dirty="0"/>
              <a:t> </a:t>
            </a:r>
            <a:r>
              <a:rPr lang="en-GB" sz="1200" i="1" dirty="0" err="1"/>
              <a:t>múzea</a:t>
            </a:r>
            <a:r>
              <a:rPr lang="en-GB" sz="1200" i="1" dirty="0"/>
              <a:t> Balassa </a:t>
            </a:r>
            <a:r>
              <a:rPr lang="en-GB" sz="1200" i="1" dirty="0" err="1"/>
              <a:t>Bálint</a:t>
            </a:r>
            <a:r>
              <a:rPr lang="sk-SK" sz="1200" i="1" dirty="0"/>
              <a:t> bol Dr. </a:t>
            </a:r>
            <a:r>
              <a:rPr lang="en-GB" sz="1200" i="1" dirty="0" err="1"/>
              <a:t>István</a:t>
            </a:r>
            <a:r>
              <a:rPr lang="en-GB" sz="1200" i="1" dirty="0"/>
              <a:t> </a:t>
            </a:r>
            <a:r>
              <a:rPr lang="en-GB" sz="1200" i="1" dirty="0" err="1"/>
              <a:t>Horváth</a:t>
            </a:r>
            <a:r>
              <a:rPr lang="en-GB" sz="1200" i="1" dirty="0"/>
              <a:t> </a:t>
            </a:r>
            <a:r>
              <a:rPr lang="sk-SK" sz="1200" i="1" dirty="0"/>
              <a:t>archeológ</a:t>
            </a:r>
            <a:r>
              <a:rPr lang="en-GB" sz="1200" i="1" dirty="0"/>
              <a:t>. </a:t>
            </a:r>
            <a:r>
              <a:rPr lang="sk-SK" sz="1200" i="1" dirty="0"/>
              <a:t>Od mája </a:t>
            </a:r>
            <a:r>
              <a:rPr lang="en-GB" sz="1200" i="1" dirty="0"/>
              <a:t>201</a:t>
            </a:r>
            <a:r>
              <a:rPr lang="sk-SK" sz="1200" i="1" dirty="0"/>
              <a:t>2</a:t>
            </a:r>
            <a:r>
              <a:rPr lang="en-GB" sz="1200" i="1" dirty="0"/>
              <a:t> do </a:t>
            </a:r>
            <a:r>
              <a:rPr lang="en-GB" sz="1200" i="1" dirty="0" err="1"/>
              <a:t>januára</a:t>
            </a:r>
            <a:r>
              <a:rPr lang="en-GB" sz="1200" i="1" dirty="0"/>
              <a:t> </a:t>
            </a:r>
            <a:r>
              <a:rPr lang="sk-SK" sz="1200" i="1" dirty="0"/>
              <a:t>2013 inštitúciu riadila </a:t>
            </a:r>
            <a:r>
              <a:rPr lang="en-GB" sz="1200" i="1" dirty="0" err="1"/>
              <a:t>dr.</a:t>
            </a:r>
            <a:r>
              <a:rPr lang="en-GB" sz="1200" i="1" dirty="0"/>
              <a:t> </a:t>
            </a:r>
            <a:r>
              <a:rPr lang="en-GB" sz="1200" i="1" dirty="0" err="1"/>
              <a:t>Archeológ</a:t>
            </a:r>
            <a:r>
              <a:rPr lang="en-GB" sz="1200" i="1" dirty="0"/>
              <a:t> Edit Tari </a:t>
            </a:r>
            <a:r>
              <a:rPr lang="en-GB" sz="1200" i="1" dirty="0" err="1"/>
              <a:t>až</a:t>
            </a:r>
            <a:r>
              <a:rPr lang="en-GB" sz="1200" i="1" dirty="0"/>
              <a:t> do </a:t>
            </a:r>
            <a:r>
              <a:rPr lang="en-GB" sz="1200" i="1" dirty="0" err="1"/>
              <a:t>jej</a:t>
            </a:r>
            <a:r>
              <a:rPr lang="en-GB" sz="1200" i="1" dirty="0"/>
              <a:t> </a:t>
            </a:r>
            <a:r>
              <a:rPr lang="en-GB" sz="1200" i="1" dirty="0" err="1"/>
              <a:t>zlúčenia</a:t>
            </a:r>
            <a:r>
              <a:rPr lang="en-GB" sz="1200" i="1" dirty="0"/>
              <a:t> s </a:t>
            </a:r>
            <a:r>
              <a:rPr lang="en-GB" sz="1200" i="1" dirty="0" err="1"/>
              <a:t>Maďarským</a:t>
            </a:r>
            <a:r>
              <a:rPr lang="en-GB" sz="1200" i="1" dirty="0"/>
              <a:t> </a:t>
            </a:r>
            <a:r>
              <a:rPr lang="en-GB" sz="1200" i="1" dirty="0" err="1"/>
              <a:t>národným</a:t>
            </a:r>
            <a:r>
              <a:rPr lang="en-GB" sz="1200" i="1" dirty="0"/>
              <a:t> </a:t>
            </a:r>
            <a:r>
              <a:rPr lang="en-GB" sz="1200" i="1" dirty="0" err="1"/>
              <a:t>múzeom</a:t>
            </a:r>
            <a:r>
              <a:rPr lang="en-GB" sz="1200" i="1" dirty="0"/>
              <a:t>.</a:t>
            </a:r>
            <a:endParaRPr lang="sk-SK" sz="1200" i="1" dirty="0"/>
          </a:p>
          <a:p>
            <a:pPr algn="just"/>
            <a:r>
              <a:rPr lang="en-GB" sz="1200" i="1" dirty="0"/>
              <a:t>Od 1. </a:t>
            </a:r>
            <a:r>
              <a:rPr lang="en-GB" sz="1200" i="1" dirty="0" err="1"/>
              <a:t>januára</a:t>
            </a:r>
            <a:r>
              <a:rPr lang="en-GB" sz="1200" i="1" dirty="0"/>
              <a:t> 2013 po </a:t>
            </a:r>
            <a:r>
              <a:rPr lang="en-GB" sz="1200" i="1" dirty="0" err="1"/>
              <a:t>rozhodnutí</a:t>
            </a:r>
            <a:r>
              <a:rPr lang="en-GB" sz="1200" i="1" dirty="0"/>
              <a:t> </a:t>
            </a:r>
            <a:r>
              <a:rPr lang="en-GB" sz="1200" i="1" dirty="0" err="1"/>
              <a:t>vlády</a:t>
            </a:r>
            <a:r>
              <a:rPr lang="en-GB" sz="1200" i="1" dirty="0"/>
              <a:t> </a:t>
            </a:r>
            <a:r>
              <a:rPr lang="sk-SK" sz="1200" i="1" dirty="0"/>
              <a:t>samostatnosť </a:t>
            </a:r>
            <a:r>
              <a:rPr lang="en-GB" sz="1200" i="1" dirty="0" err="1"/>
              <a:t>nášho</a:t>
            </a:r>
            <a:r>
              <a:rPr lang="en-GB" sz="1200" i="1" dirty="0"/>
              <a:t> </a:t>
            </a:r>
            <a:r>
              <a:rPr lang="en-GB" sz="1200" i="1" dirty="0" err="1"/>
              <a:t>múzea</a:t>
            </a:r>
            <a:r>
              <a:rPr lang="en-GB" sz="1200" i="1" dirty="0"/>
              <a:t> </a:t>
            </a:r>
            <a:r>
              <a:rPr lang="en-GB" sz="1200" i="1" dirty="0" err="1"/>
              <a:t>zanikla</a:t>
            </a:r>
            <a:r>
              <a:rPr lang="en-GB" sz="1200" i="1" dirty="0"/>
              <a:t> a </a:t>
            </a:r>
            <a:r>
              <a:rPr lang="en-GB" sz="1200" i="1" dirty="0" err="1"/>
              <a:t>naďalej</a:t>
            </a:r>
            <a:r>
              <a:rPr lang="en-GB" sz="1200" i="1" dirty="0"/>
              <a:t> </a:t>
            </a:r>
            <a:r>
              <a:rPr lang="en-GB" sz="1200" i="1" dirty="0" err="1"/>
              <a:t>funguje</a:t>
            </a:r>
            <a:r>
              <a:rPr lang="en-GB" sz="1200" i="1" dirty="0"/>
              <a:t> </a:t>
            </a:r>
            <a:r>
              <a:rPr lang="en-GB" sz="1200" i="1" dirty="0" err="1"/>
              <a:t>ako</a:t>
            </a:r>
            <a:r>
              <a:rPr lang="en-GB" sz="1200" i="1" dirty="0"/>
              <a:t> </a:t>
            </a:r>
            <a:r>
              <a:rPr lang="en-GB" sz="1200" i="1" dirty="0" err="1"/>
              <a:t>pobočka</a:t>
            </a:r>
            <a:r>
              <a:rPr lang="en-GB" sz="1200" i="1" dirty="0"/>
              <a:t> </a:t>
            </a:r>
            <a:r>
              <a:rPr lang="en-GB" sz="1200" i="1" dirty="0" err="1"/>
              <a:t>Maďarského</a:t>
            </a:r>
            <a:r>
              <a:rPr lang="en-GB" sz="1200" i="1" dirty="0"/>
              <a:t> </a:t>
            </a:r>
            <a:r>
              <a:rPr lang="en-GB" sz="1200" i="1" dirty="0" err="1"/>
              <a:t>národného</a:t>
            </a:r>
            <a:r>
              <a:rPr lang="en-GB" sz="1200" i="1" dirty="0"/>
              <a:t> </a:t>
            </a:r>
            <a:r>
              <a:rPr lang="en-GB" sz="1200" i="1" dirty="0" err="1"/>
              <a:t>múzea</a:t>
            </a:r>
            <a:r>
              <a:rPr lang="en-GB" sz="1200" i="1" dirty="0"/>
              <a:t>, v </a:t>
            </a:r>
            <a:r>
              <a:rPr lang="en-GB" sz="1200" i="1" dirty="0" err="1"/>
              <a:t>jednote</a:t>
            </a:r>
            <a:r>
              <a:rPr lang="en-GB" sz="1200" i="1" dirty="0"/>
              <a:t> s </a:t>
            </a:r>
            <a:r>
              <a:rPr lang="en-GB" sz="1200" i="1" dirty="0" err="1"/>
              <a:t>Hradným</a:t>
            </a:r>
            <a:r>
              <a:rPr lang="en-GB" sz="1200" i="1" dirty="0"/>
              <a:t> </a:t>
            </a:r>
            <a:r>
              <a:rPr lang="en-GB" sz="1200" i="1" dirty="0" err="1"/>
              <a:t>múzeom</a:t>
            </a:r>
            <a:r>
              <a:rPr lang="en-GB" sz="1200" i="1" dirty="0"/>
              <a:t> MNM. </a:t>
            </a:r>
            <a:r>
              <a:rPr lang="en-GB" sz="1200" i="1" dirty="0" err="1"/>
              <a:t>Nový</a:t>
            </a:r>
            <a:r>
              <a:rPr lang="en-GB" sz="1200" i="1" dirty="0"/>
              <a:t> </a:t>
            </a:r>
            <a:r>
              <a:rPr lang="en-GB" sz="1200" i="1" dirty="0" err="1"/>
              <a:t>názov</a:t>
            </a:r>
            <a:r>
              <a:rPr lang="en-GB" sz="1200" i="1" dirty="0"/>
              <a:t>: MNM Balassa </a:t>
            </a:r>
            <a:r>
              <a:rPr lang="en-GB" sz="1200" i="1" dirty="0" err="1"/>
              <a:t>Bálint</a:t>
            </a:r>
            <a:r>
              <a:rPr lang="en-GB" sz="1200" i="1" dirty="0"/>
              <a:t> M</a:t>
            </a:r>
            <a:r>
              <a:rPr lang="hu-HU" sz="1200" i="1" dirty="0" err="1"/>
              <a:t>úz</a:t>
            </a:r>
            <a:r>
              <a:rPr lang="en-GB" sz="1200" i="1" dirty="0" err="1"/>
              <a:t>eum</a:t>
            </a:r>
            <a:r>
              <a:rPr lang="en-GB" sz="1200" i="1" dirty="0"/>
              <a:t>. Pod </a:t>
            </a:r>
            <a:r>
              <a:rPr lang="en-GB" sz="1200" i="1" dirty="0" err="1"/>
              <a:t>správou</a:t>
            </a:r>
            <a:r>
              <a:rPr lang="en-GB" sz="1200" i="1" dirty="0"/>
              <a:t> </a:t>
            </a:r>
            <a:r>
              <a:rPr lang="en-GB" sz="1200" i="1" dirty="0" err="1"/>
              <a:t>Gábora</a:t>
            </a:r>
            <a:r>
              <a:rPr lang="en-GB" sz="1200" i="1" dirty="0"/>
              <a:t> </a:t>
            </a:r>
            <a:r>
              <a:rPr lang="en-GB" sz="1200" i="1" dirty="0" err="1"/>
              <a:t>Reziho</a:t>
            </a:r>
            <a:r>
              <a:rPr lang="en-GB" sz="1200" i="1" dirty="0"/>
              <a:t> </a:t>
            </a:r>
            <a:r>
              <a:rPr lang="en-GB" sz="1200" i="1" dirty="0" err="1"/>
              <a:t>Katóa</a:t>
            </a:r>
            <a:r>
              <a:rPr lang="en-GB" sz="1200" i="1" dirty="0"/>
              <a:t> </a:t>
            </a:r>
            <a:r>
              <a:rPr lang="en-GB" sz="1200" i="1" dirty="0" err="1"/>
              <a:t>sa</a:t>
            </a:r>
            <a:r>
              <a:rPr lang="en-GB" sz="1200" i="1" dirty="0"/>
              <a:t> </a:t>
            </a:r>
            <a:r>
              <a:rPr lang="en-GB" sz="1200" i="1" dirty="0" err="1"/>
              <a:t>opäť</a:t>
            </a:r>
            <a:r>
              <a:rPr lang="en-GB" sz="1200" i="1" dirty="0"/>
              <a:t> </a:t>
            </a:r>
            <a:r>
              <a:rPr lang="en-GB" sz="1200" i="1" dirty="0" err="1"/>
              <a:t>zlúči</a:t>
            </a:r>
            <a:r>
              <a:rPr lang="en-GB" sz="1200" i="1" dirty="0"/>
              <a:t> </a:t>
            </a:r>
            <a:r>
              <a:rPr lang="en-GB" sz="1200" i="1" dirty="0" err="1"/>
              <a:t>Múzeum</a:t>
            </a:r>
            <a:r>
              <a:rPr lang="en-GB" sz="1200" i="1" dirty="0"/>
              <a:t> Balassa </a:t>
            </a:r>
            <a:r>
              <a:rPr lang="en-GB" sz="1200" i="1" dirty="0" err="1"/>
              <a:t>Bálinta</a:t>
            </a:r>
            <a:r>
              <a:rPr lang="en-GB" sz="1200" i="1" dirty="0"/>
              <a:t> a </a:t>
            </a:r>
            <a:r>
              <a:rPr lang="en-GB" sz="1200" i="1" dirty="0" err="1"/>
              <a:t>Hradné</a:t>
            </a:r>
            <a:r>
              <a:rPr lang="en-GB" sz="1200" i="1" dirty="0"/>
              <a:t> </a:t>
            </a:r>
            <a:r>
              <a:rPr lang="en-GB" sz="1200" i="1" dirty="0" err="1"/>
              <a:t>múzeum</a:t>
            </a:r>
            <a:r>
              <a:rPr lang="en-GB" sz="1200" i="1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23F943-156C-4FC0-B032-3CBCFF219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834" y="2140099"/>
            <a:ext cx="3508448" cy="848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B43CD3-3F9D-4BAD-A14E-6ED766989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726" y="3419454"/>
            <a:ext cx="1540207" cy="1388013"/>
          </a:xfrm>
          <a:prstGeom prst="rect">
            <a:avLst/>
          </a:prstGeom>
        </p:spPr>
      </p:pic>
      <p:pic>
        <p:nvPicPr>
          <p:cNvPr id="13" name="Picture 2" descr="Základná umelecká škola Franza Schuberta">
            <a:extLst>
              <a:ext uri="{FF2B5EF4-FFF2-40B4-BE49-F238E27FC236}">
                <a16:creationId xmlns:a16="http://schemas.microsoft.com/office/drawing/2014/main" id="{70DBBEC3-9EFC-45FC-BB3C-307ABA090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72053" y="4968316"/>
            <a:ext cx="1388004" cy="138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60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7DF60-ADBA-4728-B07F-1391EA09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510"/>
            <a:ext cx="10515600" cy="859431"/>
          </a:xfrm>
        </p:spPr>
        <p:txBody>
          <a:bodyPr/>
          <a:lstStyle/>
          <a:p>
            <a:r>
              <a:rPr lang="it-IT" b="1" dirty="0" err="1"/>
              <a:t>CoME</a:t>
            </a:r>
            <a:r>
              <a:rPr lang="it-IT" b="1" dirty="0"/>
              <a:t>-in 2.0 – SKHU Interreg A 2021-27 </a:t>
            </a:r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2E175-8B29-43CB-8DDC-3FB2AF0E0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875" y="985944"/>
            <a:ext cx="5257801" cy="4633579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hu-HU" dirty="0"/>
              <a:t>A </a:t>
            </a:r>
            <a:r>
              <a:rPr lang="en-US" dirty="0"/>
              <a:t>Cooperating for reopening the Balassa Balint Museum in Esztergom and Esterhazy manor-house in </a:t>
            </a:r>
            <a:r>
              <a:rPr lang="en-US" dirty="0" err="1"/>
              <a:t>Zeliezovce</a:t>
            </a:r>
            <a:r>
              <a:rPr lang="en-US" dirty="0"/>
              <a:t>, </a:t>
            </a:r>
            <a:r>
              <a:rPr lang="en-US" dirty="0" err="1"/>
              <a:t>CoME</a:t>
            </a:r>
            <a:r>
              <a:rPr lang="en-US" dirty="0"/>
              <a:t>-in</a:t>
            </a:r>
            <a:r>
              <a:rPr lang="hu-HU" dirty="0"/>
              <a:t> projekt tovább folytatása  </a:t>
            </a:r>
            <a:r>
              <a:rPr lang="hu-HU" dirty="0" err="1"/>
              <a:t>CoME</a:t>
            </a:r>
            <a:r>
              <a:rPr lang="hu-HU" dirty="0"/>
              <a:t> 2.0 név alatt.</a:t>
            </a:r>
            <a:endParaRPr lang="en-GB" dirty="0"/>
          </a:p>
          <a:p>
            <a:pPr algn="just"/>
            <a:r>
              <a:rPr lang="hu-HU" dirty="0"/>
              <a:t>A BBM  teljes felújítása 3 M Euró. Az SKHU </a:t>
            </a:r>
            <a:r>
              <a:rPr lang="hu-HU" dirty="0" err="1"/>
              <a:t>interregből</a:t>
            </a:r>
            <a:r>
              <a:rPr lang="hu-HU" dirty="0"/>
              <a:t> kb. 800 e Euró fordítható a felújításra (I. fázis). </a:t>
            </a:r>
          </a:p>
          <a:p>
            <a:pPr algn="just"/>
            <a:r>
              <a:rPr lang="hu-HU" dirty="0"/>
              <a:t>A </a:t>
            </a:r>
            <a:r>
              <a:rPr lang="hu-HU" dirty="0" err="1"/>
              <a:t>zselízi</a:t>
            </a:r>
            <a:r>
              <a:rPr lang="hu-HU" dirty="0"/>
              <a:t> Eszterházy kastély újabb része újulhat meg (II. fázis) 700 e Euró összegben. (0,5 M Euro fordítható a felújításra)</a:t>
            </a:r>
          </a:p>
          <a:p>
            <a:pPr algn="just"/>
            <a:r>
              <a:rPr lang="hu-HU" dirty="0"/>
              <a:t>A kiírás tervezett megjelenése IV. negyedév 2022.</a:t>
            </a:r>
          </a:p>
          <a:p>
            <a:pPr algn="just"/>
            <a:r>
              <a:rPr lang="hu-HU" dirty="0"/>
              <a:t>Célszerű belső menedzsmentet létrehozni a kommunikációs szakértőre és a műszaki ellenőrre is, magasabb pontszám érhető el a belső menedzsmenttel.</a:t>
            </a:r>
          </a:p>
          <a:p>
            <a:pPr algn="just"/>
            <a:r>
              <a:rPr lang="hu-HU" dirty="0"/>
              <a:t>Elmélyíteni a kapcsolatot </a:t>
            </a:r>
            <a:r>
              <a:rPr lang="hu-HU" dirty="0" err="1"/>
              <a:t>Zselíz</a:t>
            </a:r>
            <a:r>
              <a:rPr lang="hu-HU" dirty="0"/>
              <a:t> várossal.</a:t>
            </a:r>
          </a:p>
          <a:p>
            <a:pPr algn="just"/>
            <a:r>
              <a:rPr lang="hu-HU" dirty="0"/>
              <a:t>Magas pontszám a már létező együttműködés miatt.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83B4BF-54C7-461F-8104-76409C332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3074" y="928941"/>
            <a:ext cx="5882054" cy="4633579"/>
          </a:xfrm>
        </p:spPr>
        <p:txBody>
          <a:bodyPr>
            <a:noAutofit/>
          </a:bodyPr>
          <a:lstStyle/>
          <a:p>
            <a:pPr lvl="0" algn="just">
              <a:lnSpc>
                <a:spcPct val="7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l-PL" sz="2000" i="1" dirty="0"/>
              <a:t>Pokračovanie projektu </a:t>
            </a:r>
            <a:r>
              <a:rPr lang="en-US" sz="2000" i="1" dirty="0"/>
              <a:t>Cooperating for reopening the Balassa Balint Museum in Esztergom and Esterhazy manor-house in </a:t>
            </a:r>
            <a:r>
              <a:rPr lang="en-US" sz="2000" i="1" dirty="0" err="1"/>
              <a:t>Zeliezovce</a:t>
            </a:r>
            <a:r>
              <a:rPr lang="en-US" sz="2000" i="1" dirty="0"/>
              <a:t>, </a:t>
            </a:r>
            <a:r>
              <a:rPr lang="en-US" sz="2000" i="1" dirty="0" err="1"/>
              <a:t>CoME</a:t>
            </a:r>
            <a:r>
              <a:rPr lang="en-US" sz="2000" i="1" dirty="0"/>
              <a:t>-in</a:t>
            </a:r>
            <a:r>
              <a:rPr lang="hu-HU" sz="2000" i="1" dirty="0"/>
              <a:t> </a:t>
            </a:r>
            <a:r>
              <a:rPr lang="pl-PL" sz="2000" i="1" dirty="0"/>
              <a:t>pod názvom CoME-in 2.0.</a:t>
            </a:r>
            <a:endParaRPr lang="sk-SK" sz="2000" i="1" dirty="0"/>
          </a:p>
          <a:p>
            <a:pPr lvl="0" algn="just">
              <a:lnSpc>
                <a:spcPct val="7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sk-SK" sz="2000" i="1" dirty="0"/>
              <a:t>Celková rekonštrukcia BBM je cca 3 M Euro. Z </a:t>
            </a:r>
            <a:r>
              <a:rPr lang="sk-SK" sz="2000" i="1" dirty="0" err="1"/>
              <a:t>interregu</a:t>
            </a:r>
            <a:r>
              <a:rPr lang="sk-SK" sz="2000" i="1" dirty="0"/>
              <a:t> cca. 800 t Euro sa môže použiť na rekonštrukciu (I. fáza).</a:t>
            </a:r>
            <a:endParaRPr lang="en-GB" sz="2000" i="1" dirty="0"/>
          </a:p>
          <a:p>
            <a:pPr lvl="0" algn="just">
              <a:lnSpc>
                <a:spcPct val="7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sk-SK" sz="2000" i="1" dirty="0"/>
              <a:t>Ďalšia časť kaštieľa Esterházyovcov by mohla byť čiastočne zrekonštruovaná (II. fáza.) za 700 t. Eur. (Na renováciu 0,5 M Euro)</a:t>
            </a:r>
            <a:endParaRPr lang="en-GB" sz="2000" i="1" dirty="0"/>
          </a:p>
          <a:p>
            <a:pPr lvl="0" algn="just">
              <a:lnSpc>
                <a:spcPct val="7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sk-SK" sz="2000" i="1" dirty="0"/>
              <a:t>Plánované zverejnenie výzvy IV. štvrťrok 2022. </a:t>
            </a:r>
          </a:p>
          <a:p>
            <a:pPr lvl="0" algn="just">
              <a:lnSpc>
                <a:spcPct val="7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sk-SK" sz="2000" i="1" dirty="0"/>
              <a:t>Odporúča sa vytvoriť interné riadenie pre odborníka na komunikáciu aj pre technického inšpektora, vyššie skóre je možné dosiahnuť pri vnútornom riadení.</a:t>
            </a:r>
            <a:endParaRPr lang="en-GB" sz="2000" i="1" dirty="0"/>
          </a:p>
          <a:p>
            <a:pPr lvl="0" algn="just">
              <a:lnSpc>
                <a:spcPct val="7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sk-SK" sz="2000" i="1" dirty="0"/>
              <a:t>Prehlbovanie vzťahu s mestom Želiezovce.</a:t>
            </a:r>
            <a:endParaRPr lang="en-GB" sz="2000" i="1" dirty="0"/>
          </a:p>
          <a:p>
            <a:pPr lvl="0" algn="just">
              <a:lnSpc>
                <a:spcPct val="7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sk-SK" sz="2000" i="1" dirty="0"/>
              <a:t>Vysoké body kvôli už existujúcej spolupráci.</a:t>
            </a:r>
            <a:endParaRPr lang="en-GB" sz="2000" i="1" dirty="0"/>
          </a:p>
        </p:txBody>
      </p:sp>
      <p:pic>
        <p:nvPicPr>
          <p:cNvPr id="7" name="Obrázok 12">
            <a:extLst>
              <a:ext uri="{FF2B5EF4-FFF2-40B4-BE49-F238E27FC236}">
                <a16:creationId xmlns:a16="http://schemas.microsoft.com/office/drawing/2014/main" id="{1EE89580-B19F-4033-8CFE-3A17BE11D3C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6255" y="5903340"/>
            <a:ext cx="4336412" cy="92338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6F0F86-D180-47FD-B2E3-AB71C799E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53" y="6031778"/>
            <a:ext cx="3508448" cy="848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1D8536-8A36-4A9F-B9F5-E366392A6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49306"/>
            <a:ext cx="1144553" cy="1031455"/>
          </a:xfrm>
          <a:prstGeom prst="rect">
            <a:avLst/>
          </a:prstGeom>
        </p:spPr>
      </p:pic>
      <p:pic>
        <p:nvPicPr>
          <p:cNvPr id="11" name="Picture 2" descr="Základná umelecká škola Franza Schuberta">
            <a:extLst>
              <a:ext uri="{FF2B5EF4-FFF2-40B4-BE49-F238E27FC236}">
                <a16:creationId xmlns:a16="http://schemas.microsoft.com/office/drawing/2014/main" id="{C2D161AC-3966-477F-99DC-7A57E111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803996" y="5492757"/>
            <a:ext cx="1388004" cy="138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422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0223A-8EA1-4205-A01F-4CD18F62F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125" y="68501"/>
            <a:ext cx="10515600" cy="1325563"/>
          </a:xfrm>
        </p:spPr>
        <p:txBody>
          <a:bodyPr/>
          <a:lstStyle/>
          <a:p>
            <a:r>
              <a:rPr lang="hu-HU" b="1" dirty="0"/>
              <a:t>BBM </a:t>
            </a:r>
            <a:r>
              <a:rPr lang="hu-HU" b="1" dirty="0" err="1"/>
              <a:t>fotky</a:t>
            </a:r>
            <a:r>
              <a:rPr lang="hu-HU" b="1" dirty="0"/>
              <a:t>/képek</a:t>
            </a:r>
            <a:endParaRPr lang="en-GB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CE9C2-4828-4E75-9CB1-53B464CDA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A4EBAC-FC97-4729-98C2-6F06ABAE7F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Content Placeholder 7" descr="A picture containing text, indoor, book, library&#10;&#10;Description automatically generated">
            <a:extLst>
              <a:ext uri="{FF2B5EF4-FFF2-40B4-BE49-F238E27FC236}">
                <a16:creationId xmlns:a16="http://schemas.microsoft.com/office/drawing/2014/main" id="{2901584B-2863-43FE-B691-1767AB0739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7" y="118931"/>
            <a:ext cx="2792152" cy="3722869"/>
          </a:xfrm>
        </p:spPr>
      </p:pic>
      <p:pic>
        <p:nvPicPr>
          <p:cNvPr id="1026" name="Picture 2" descr="Balassa Bálint Múzeum - Esztergom - Balassa Bálint Múzeum, Esztergom,  Komárom_Esztergom, Közép_Dunántúl :: ÚtiSúgó.hu">
            <a:extLst>
              <a:ext uri="{FF2B5EF4-FFF2-40B4-BE49-F238E27FC236}">
                <a16:creationId xmlns:a16="http://schemas.microsoft.com/office/drawing/2014/main" id="{68961FDF-691E-4E0C-B84A-D9F6E79355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387" y="1264599"/>
            <a:ext cx="4414844" cy="253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room with a piano and bookshelves&#10;&#10;Description automatically generated with medium confidence">
            <a:extLst>
              <a:ext uri="{FF2B5EF4-FFF2-40B4-BE49-F238E27FC236}">
                <a16:creationId xmlns:a16="http://schemas.microsoft.com/office/drawing/2014/main" id="{E104C137-AE52-4053-8F03-9B4CD508B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7" y="3913590"/>
            <a:ext cx="2208308" cy="2944410"/>
          </a:xfrm>
          <a:prstGeom prst="rect">
            <a:avLst/>
          </a:prstGeom>
        </p:spPr>
      </p:pic>
      <p:pic>
        <p:nvPicPr>
          <p:cNvPr id="29" name="Picture 28" descr="A picture containing indoor&#10;&#10;Description automatically generated">
            <a:extLst>
              <a:ext uri="{FF2B5EF4-FFF2-40B4-BE49-F238E27FC236}">
                <a16:creationId xmlns:a16="http://schemas.microsoft.com/office/drawing/2014/main" id="{548B1539-660F-420C-AEB5-FE25077EE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70" y="118931"/>
            <a:ext cx="2272683" cy="3448273"/>
          </a:xfrm>
          <a:prstGeom prst="rect">
            <a:avLst/>
          </a:prstGeom>
        </p:spPr>
      </p:pic>
      <p:pic>
        <p:nvPicPr>
          <p:cNvPr id="31" name="Picture 30" descr="A picture containing floor, indoor, ceiling, furniture&#10;&#10;Description automatically generated">
            <a:extLst>
              <a:ext uri="{FF2B5EF4-FFF2-40B4-BE49-F238E27FC236}">
                <a16:creationId xmlns:a16="http://schemas.microsoft.com/office/drawing/2014/main" id="{F33F17C8-834A-4E11-BB8F-641352AB9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58" y="3981680"/>
            <a:ext cx="2123651" cy="2831535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D57981BF-61C1-45F3-B60C-C3910DE58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67" y="3970162"/>
            <a:ext cx="2123450" cy="2831266"/>
          </a:xfrm>
          <a:prstGeom prst="rect">
            <a:avLst/>
          </a:prstGeom>
        </p:spPr>
      </p:pic>
      <p:pic>
        <p:nvPicPr>
          <p:cNvPr id="35" name="Picture 34" descr="A picture containing building, outdoor, house, stone&#10;&#10;Description automatically generated">
            <a:extLst>
              <a:ext uri="{FF2B5EF4-FFF2-40B4-BE49-F238E27FC236}">
                <a16:creationId xmlns:a16="http://schemas.microsoft.com/office/drawing/2014/main" id="{E31A798F-BF1E-4AEB-9E77-CA10AF370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941" y="4035819"/>
            <a:ext cx="3604334" cy="2703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2183B8-4803-469E-89FF-3BCDF7BD8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0547" y="54690"/>
            <a:ext cx="1540207" cy="138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09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9F925-7CF2-4BF1-B769-53AE3440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25679-40E5-4AE5-8755-EF9E096E9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80C81C72-B9EA-4D27-AC0B-5E631E0725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" y="93538"/>
            <a:ext cx="3091223" cy="412163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E6B5C-7C25-4ECC-AEF7-EB946B647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 descr="A picture containing building, outdoor, stone, old&#10;&#10;Description automatically generated">
            <a:extLst>
              <a:ext uri="{FF2B5EF4-FFF2-40B4-BE49-F238E27FC236}">
                <a16:creationId xmlns:a16="http://schemas.microsoft.com/office/drawing/2014/main" id="{F001C1D6-CE38-4D56-808A-4B9AFE655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7" y="4415126"/>
            <a:ext cx="3071138" cy="2303353"/>
          </a:xfrm>
          <a:prstGeom prst="rect">
            <a:avLst/>
          </a:prstGeom>
        </p:spPr>
      </p:pic>
      <p:pic>
        <p:nvPicPr>
          <p:cNvPr id="15" name="Picture 14" descr="A picture containing building, ground, wall, outdoor&#10;&#10;Description automatically generated">
            <a:extLst>
              <a:ext uri="{FF2B5EF4-FFF2-40B4-BE49-F238E27FC236}">
                <a16:creationId xmlns:a16="http://schemas.microsoft.com/office/drawing/2014/main" id="{9DF05736-8E55-4F72-926C-1BF618535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80" y="3946079"/>
            <a:ext cx="3645954" cy="2734465"/>
          </a:xfrm>
          <a:prstGeom prst="rect">
            <a:avLst/>
          </a:prstGeom>
        </p:spPr>
      </p:pic>
      <p:pic>
        <p:nvPicPr>
          <p:cNvPr id="19" name="Picture 18" descr="A picture containing building, old, stone, roof&#10;&#10;Description automatically generated">
            <a:extLst>
              <a:ext uri="{FF2B5EF4-FFF2-40B4-BE49-F238E27FC236}">
                <a16:creationId xmlns:a16="http://schemas.microsoft.com/office/drawing/2014/main" id="{956229D6-3365-4C72-AE95-D16158734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779" y="0"/>
            <a:ext cx="2980424" cy="3973898"/>
          </a:xfrm>
          <a:prstGeom prst="rect">
            <a:avLst/>
          </a:prstGeom>
        </p:spPr>
      </p:pic>
      <p:pic>
        <p:nvPicPr>
          <p:cNvPr id="23" name="Content Placeholder 22" descr="A picture containing building, outdoor, old, house&#10;&#10;Description automatically generated">
            <a:extLst>
              <a:ext uri="{FF2B5EF4-FFF2-40B4-BE49-F238E27FC236}">
                <a16:creationId xmlns:a16="http://schemas.microsoft.com/office/drawing/2014/main" id="{145A0EFC-3DDB-4C86-8AE4-D7DC067EFBE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08" y="3414263"/>
            <a:ext cx="4530923" cy="3398193"/>
          </a:xfrm>
        </p:spPr>
      </p:pic>
      <p:pic>
        <p:nvPicPr>
          <p:cNvPr id="25" name="Picture 24" descr="A picture containing building, outdoor, house, old&#10;&#10;Description automatically generated">
            <a:extLst>
              <a:ext uri="{FF2B5EF4-FFF2-40B4-BE49-F238E27FC236}">
                <a16:creationId xmlns:a16="http://schemas.microsoft.com/office/drawing/2014/main" id="{603E5FCC-F753-44ED-B6CB-6E864EAAB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59" y="93538"/>
            <a:ext cx="4657817" cy="349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00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7DF60-ADBA-4728-B07F-1391EA09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230521"/>
            <a:ext cx="10515600" cy="1325563"/>
          </a:xfrm>
        </p:spPr>
        <p:txBody>
          <a:bodyPr/>
          <a:lstStyle/>
          <a:p>
            <a:r>
              <a:rPr lang="it-IT" b="1" dirty="0" err="1"/>
              <a:t>CoME</a:t>
            </a:r>
            <a:r>
              <a:rPr lang="it-IT" b="1" dirty="0"/>
              <a:t>-in 2.0 – SKHU Interreg A 2021-27 </a:t>
            </a:r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2E175-8B29-43CB-8DDC-3FB2AF0E0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654" y="1556084"/>
            <a:ext cx="5257801" cy="4633579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Az előkészítési költségek projekt szinten </a:t>
            </a:r>
            <a:r>
              <a:rPr lang="hu-HU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max</a:t>
            </a:r>
            <a:r>
              <a:rPr lang="hu-HU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5% a projekt teljes összköltségvetésének. (Az előző kiírások alapján).</a:t>
            </a:r>
            <a:endParaRPr lang="en-GB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projekt szakmai tematikája a múzeumpedagógia bevezetése </a:t>
            </a:r>
            <a:r>
              <a:rPr lang="hu-HU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Zselízen</a:t>
            </a:r>
            <a:r>
              <a:rPr lang="hu-HU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projekt vezető partnere: Magyar Nemzeti Múzeum. A projekt partnerek </a:t>
            </a:r>
            <a:r>
              <a:rPr lang="hu-HU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Zselíz</a:t>
            </a:r>
            <a:r>
              <a:rPr lang="hu-HU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városa és a helyi művészeti iskola (ZU</a:t>
            </a:r>
            <a:r>
              <a:rPr lang="sk-SK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Š Želiezovce)</a:t>
            </a:r>
            <a:r>
              <a:rPr lang="hu-HU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projekt két kiírásban kerül benyújtásra. </a:t>
            </a:r>
            <a:endParaRPr lang="en-GB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PO4–SO2: az infrastruktúra-fejlesztés révén hatékonyabb hozzáférés inkluzív és minőségi szolgáltatásokhoz az oktatás, a képzés és az élethosszig tartó tanulás területén, többek között a távoktatás, valamint az online oktatás és képzés által nyújtott </a:t>
            </a:r>
            <a:r>
              <a:rPr lang="hu-HU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reziliencia</a:t>
            </a:r>
            <a:r>
              <a:rPr lang="hu-HU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ösztönzésével.</a:t>
            </a:r>
            <a:endParaRPr lang="en-GB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PO4–SO6: a kultúra és a fenntartható idegenforgalom szerepének erősítése a gazdaság helyreállításában, valamint a társadalmi befogadás és a szociális innováció ösztönzésében.</a:t>
            </a:r>
            <a:endParaRPr lang="en-GB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83B4BF-54C7-461F-8104-76409C332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556084"/>
            <a:ext cx="5882054" cy="4633579"/>
          </a:xfrm>
        </p:spPr>
        <p:txBody>
          <a:bodyPr>
            <a:noAutofit/>
          </a:bodyPr>
          <a:lstStyle/>
          <a:p>
            <a:pPr lvl="0" algn="just">
              <a:lnSpc>
                <a:spcPct val="9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Náklady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na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prípravu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projektu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sú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obmedzené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na 5 %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celkového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rozpočtu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projektu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(Na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základe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predchádzajúcich</a:t>
            </a:r>
            <a:r>
              <a:rPr lang="sk-SK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výziev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).</a:t>
            </a:r>
            <a:endParaRPr lang="hu-HU" sz="15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9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Odbornou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témou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projektu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je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zavedenie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múzejnej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pedagogiky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v </a:t>
            </a:r>
            <a:r>
              <a:rPr lang="sk-SK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Želiezovciach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hu-HU" sz="15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9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Ved</a:t>
            </a:r>
            <a:r>
              <a:rPr lang="sk-SK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úci</a:t>
            </a:r>
            <a:r>
              <a:rPr lang="sk-SK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partner: Maďarské národné múzeum.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Partnerom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projektu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sk-SK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sú mesto Želiezovce a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miestna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hu-HU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</a:t>
            </a:r>
            <a:r>
              <a:rPr lang="sk-SK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ákladná</a:t>
            </a:r>
            <a:r>
              <a:rPr lang="sk-SK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umelecká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škola</a:t>
            </a:r>
            <a:r>
              <a:rPr lang="sk-SK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(ZUŠ Želiezovce)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hu-HU" sz="15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9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Projekt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sa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bude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predkladať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v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dvoch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výzvach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endParaRPr lang="sk-SK" sz="15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9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PO4-SO2: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Zlepšenie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prístupu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k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inkluzívnym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kvalitným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službám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v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oblasti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vzdelávania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odbornej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prípravy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celoživotného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vzdelávania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prostredníctvom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rozvoja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infraštruktúry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a to</a:t>
            </a:r>
            <a:r>
              <a:rPr lang="sk-SK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podporou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dištančného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vzdelávania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reziliencie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ktorú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poskytuje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online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vzdelávanie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odborná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príprava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hu-HU" sz="15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9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PO4-SO6: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Posilnenie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úlohy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kultúry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udržateľného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cestovného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ruchu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pri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hospodárskej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obnove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pri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podpore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sociálneho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začlenenia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sociálnej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inovácie</a:t>
            </a:r>
            <a:r>
              <a:rPr lang="en-GB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25C1C-0182-4A86-B15D-8364E20B4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552" y="6009017"/>
            <a:ext cx="3508448" cy="84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67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7DF60-ADBA-4728-B07F-1391EA09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dirty="0" err="1"/>
              <a:t>További</a:t>
            </a:r>
            <a:r>
              <a:rPr lang="en-US" sz="3100" b="1" dirty="0"/>
              <a:t> </a:t>
            </a:r>
            <a:r>
              <a:rPr lang="en-US" sz="3100" b="1" dirty="0" err="1"/>
              <a:t>információk</a:t>
            </a:r>
            <a:r>
              <a:rPr lang="en-US" sz="3100" b="1" dirty="0"/>
              <a:t> a </a:t>
            </a:r>
            <a:r>
              <a:rPr lang="en-US" sz="3100" b="1" dirty="0" err="1"/>
              <a:t>projektről</a:t>
            </a:r>
            <a:r>
              <a:rPr lang="en-US" sz="3100" b="1" dirty="0"/>
              <a:t> </a:t>
            </a:r>
            <a:br>
              <a:rPr lang="en-US" sz="3100" b="1" dirty="0"/>
            </a:br>
            <a:r>
              <a:rPr lang="en-US" sz="3100" b="1" i="1" dirty="0" err="1"/>
              <a:t>Ďaľšie</a:t>
            </a:r>
            <a:r>
              <a:rPr lang="en-US" sz="3100" b="1" i="1" dirty="0"/>
              <a:t> </a:t>
            </a:r>
            <a:r>
              <a:rPr lang="en-US" sz="3100" b="1" i="1" dirty="0" err="1"/>
              <a:t>informácie</a:t>
            </a:r>
            <a:r>
              <a:rPr lang="en-US" sz="3100" b="1" i="1" dirty="0"/>
              <a:t> o </a:t>
            </a:r>
            <a:r>
              <a:rPr lang="en-US" sz="3100" b="1" i="1" dirty="0" err="1"/>
              <a:t>projekte</a:t>
            </a:r>
            <a:r>
              <a:rPr lang="hu-HU" sz="3100" b="1" i="1" dirty="0"/>
              <a:t> </a:t>
            </a:r>
            <a:endParaRPr lang="en-US" sz="3100" b="1" i="1" dirty="0"/>
          </a:p>
        </p:txBody>
      </p:sp>
      <p:pic>
        <p:nvPicPr>
          <p:cNvPr id="8" name="Obrázok 12">
            <a:extLst>
              <a:ext uri="{FF2B5EF4-FFF2-40B4-BE49-F238E27FC236}">
                <a16:creationId xmlns:a16="http://schemas.microsoft.com/office/drawing/2014/main" id="{C53B62F0-9CCE-4D40-A7DC-172F40E5FB2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3856" y="554031"/>
            <a:ext cx="4336412" cy="923386"/>
          </a:xfrm>
          <a:prstGeom prst="rect">
            <a:avLst/>
          </a:prstGeo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83B4BF-54C7-461F-8104-76409C332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2021249"/>
            <a:ext cx="5707565" cy="4155713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>
              <a:spcAft>
                <a:spcPts val="800"/>
              </a:spcAft>
              <a:tabLst>
                <a:tab pos="457200" algn="l"/>
              </a:tabLst>
            </a:pPr>
            <a:endParaRPr lang="en-US" sz="20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>
              <a:spcAft>
                <a:spcPts val="800"/>
              </a:spcAft>
              <a:tabLst>
                <a:tab pos="457200" algn="l"/>
              </a:tabLst>
            </a:pPr>
            <a:endParaRPr lang="en-US" sz="20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norbert.kotasz@projectentwicklung.com</a:t>
            </a:r>
            <a:endParaRPr lang="en-US" sz="2000" dirty="0"/>
          </a:p>
          <a:p>
            <a:pPr marL="0" lvl="0">
              <a:spcAft>
                <a:spcPts val="800"/>
              </a:spcAft>
              <a:tabLst>
                <a:tab pos="457200" algn="l"/>
              </a:tabLst>
            </a:pPr>
            <a:r>
              <a:rPr lang="en-US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reka.rackoova@zeliezovce.sk</a:t>
            </a:r>
            <a:endParaRPr lang="en-US" sz="2000" dirty="0"/>
          </a:p>
          <a:p>
            <a:pPr marL="0" lvl="0">
              <a:spcAft>
                <a:spcPts val="800"/>
              </a:spcAft>
              <a:tabLst>
                <a:tab pos="457200" algn="l"/>
              </a:tabLst>
            </a:pP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DA3E73-1B01-4D25-B793-9032982CA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3834" y="2140099"/>
            <a:ext cx="3508448" cy="848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DDBCF5-C2E6-40D0-AC0F-03BA20555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1726" y="3419454"/>
            <a:ext cx="1540207" cy="1388013"/>
          </a:xfrm>
          <a:prstGeom prst="rect">
            <a:avLst/>
          </a:prstGeom>
        </p:spPr>
      </p:pic>
      <p:pic>
        <p:nvPicPr>
          <p:cNvPr id="12" name="Picture 2" descr="Základná umelecká škola Franza Schuberta">
            <a:extLst>
              <a:ext uri="{FF2B5EF4-FFF2-40B4-BE49-F238E27FC236}">
                <a16:creationId xmlns:a16="http://schemas.microsoft.com/office/drawing/2014/main" id="{9EC964F9-AEDF-4998-9460-D5FCA7258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72053" y="4968316"/>
            <a:ext cx="1388004" cy="138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032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0D0588-7FED-4346-941D-04C02D4CCFE5}">
  <we:reference id="wa104178141" version="4.3.3.0" store="en-US" storeType="OMEX"/>
  <we:alternateReferences>
    <we:reference id="WA104178141" version="4.3.3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1457</Words>
  <Application>Microsoft Office PowerPoint</Application>
  <PresentationFormat>Widescreen</PresentationFormat>
  <Paragraphs>50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Office-téma</vt:lpstr>
      <vt:lpstr>CoME-in 2.0  Az esztergomi Balassa Bálint Múzeum (BBM, I. fázis)  és a zselízi Esterházy kastély (II. fázis) részleges felújítása Čiastočná rekonštrukcia múzea Bálinta Balassu v Ostrihome (BBM, I. fáza) a kaštieľa Esterházyovcov v Želiezovciach ( II. fáza).</vt:lpstr>
      <vt:lpstr>BBM-ről röviden</vt:lpstr>
      <vt:lpstr>Vkrátkosti o BBM</vt:lpstr>
      <vt:lpstr>CoME-in 2.0 – SKHU Interreg A 2021-27 </vt:lpstr>
      <vt:lpstr>BBM fotky/képek</vt:lpstr>
      <vt:lpstr>PowerPoint Presentation</vt:lpstr>
      <vt:lpstr>CoME-in 2.0 – SKHU Interreg A 2021-27 </vt:lpstr>
      <vt:lpstr>További információk a projektről  Ďaľšie informácie o projekte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Balassa Bálint Múzeum teljeskörű rekontrkciója</dc:title>
  <dc:creator>Norbert Kotasz</dc:creator>
  <cp:lastModifiedBy>Norbert Kotasz</cp:lastModifiedBy>
  <cp:revision>51</cp:revision>
  <cp:lastPrinted>2021-12-09T16:21:05Z</cp:lastPrinted>
  <dcterms:created xsi:type="dcterms:W3CDTF">2021-05-09T11:18:16Z</dcterms:created>
  <dcterms:modified xsi:type="dcterms:W3CDTF">2021-12-23T09:17:38Z</dcterms:modified>
</cp:coreProperties>
</file>